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7"/>
  </p:notesMasterIdLst>
  <p:handoutMasterIdLst>
    <p:handoutMasterId r:id="rId18"/>
  </p:handoutMasterIdLst>
  <p:sldIdLst>
    <p:sldId id="256" r:id="rId3"/>
    <p:sldId id="283" r:id="rId4"/>
    <p:sldId id="333" r:id="rId5"/>
    <p:sldId id="282" r:id="rId6"/>
    <p:sldId id="343" r:id="rId7"/>
    <p:sldId id="335" r:id="rId8"/>
    <p:sldId id="344" r:id="rId9"/>
    <p:sldId id="345" r:id="rId10"/>
    <p:sldId id="342" r:id="rId11"/>
    <p:sldId id="332" r:id="rId12"/>
    <p:sldId id="346" r:id="rId13"/>
    <p:sldId id="347" r:id="rId14"/>
    <p:sldId id="321" r:id="rId15"/>
    <p:sldId id="286" r:id="rId16"/>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80826" autoAdjust="0"/>
  </p:normalViewPr>
  <p:slideViewPr>
    <p:cSldViewPr snapToGrid="0" snapToObjects="1">
      <p:cViewPr varScale="1">
        <p:scale>
          <a:sx n="105" d="100"/>
          <a:sy n="105" d="100"/>
        </p:scale>
        <p:origin x="1744" y="176"/>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2020/9/9</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zhuanlan.zhihu.com/p/82054400"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50000"/>
              </a:lnSpc>
              <a:buFont typeface="Arial" panose="020B0604020202020204" pitchFamily="34" charset="0"/>
              <a:buChar char="•"/>
            </a:pPr>
            <a:r>
              <a:rPr lang="zh-TW" altLang="en-US" sz="1200" kern="0" dirty="0">
                <a:solidFill>
                  <a:srgbClr val="595959"/>
                </a:solidFill>
                <a:cs typeface="Arial"/>
              </a:rPr>
              <a:t>使用</a:t>
            </a:r>
            <a:r>
              <a:rPr lang="en-US" altLang="zh-TW" sz="1200" kern="0" dirty="0">
                <a:solidFill>
                  <a:srgbClr val="595959"/>
                </a:solidFill>
                <a:cs typeface="Arial"/>
              </a:rPr>
              <a:t> </a:t>
            </a:r>
            <a:r>
              <a:rPr lang="en-US" altLang="zh-TW" sz="1200" kern="0" dirty="0" err="1">
                <a:solidFill>
                  <a:srgbClr val="595959"/>
                </a:solidFill>
                <a:cs typeface="Arial"/>
              </a:rPr>
              <a:t>sklearn</a:t>
            </a:r>
            <a:r>
              <a:rPr lang="en-US" altLang="zh-TW" sz="1200" kern="0" dirty="0">
                <a:solidFill>
                  <a:srgbClr val="595959"/>
                </a:solidFill>
                <a:cs typeface="Arial"/>
              </a:rPr>
              <a:t> </a:t>
            </a:r>
            <a:r>
              <a:rPr lang="zh-TW" altLang="en-US" sz="1200" kern="0" dirty="0">
                <a:solidFill>
                  <a:srgbClr val="595959"/>
                </a:solidFill>
                <a:cs typeface="Arial"/>
              </a:rPr>
              <a:t>的 </a:t>
            </a:r>
            <a:r>
              <a:rPr lang="en-US" sz="1200" kern="0" dirty="0" err="1">
                <a:solidFill>
                  <a:srgbClr val="595959"/>
                </a:solidFill>
                <a:cs typeface="Arial"/>
              </a:rPr>
              <a:t>DecisionTreeRegressor</a:t>
            </a:r>
            <a:r>
              <a:rPr lang="en-US" sz="1200" kern="0" dirty="0">
                <a:solidFill>
                  <a:srgbClr val="595959"/>
                </a:solidFill>
                <a:cs typeface="Arial"/>
              </a:rPr>
              <a:t> </a:t>
            </a:r>
            <a:r>
              <a:rPr lang="zh-TW" altLang="en-US" sz="1200" kern="0" dirty="0">
                <a:solidFill>
                  <a:srgbClr val="595959"/>
                </a:solidFill>
                <a:cs typeface="Arial"/>
              </a:rPr>
              <a:t> 進行回歸預測</a:t>
            </a:r>
            <a:endParaRPr lang="en-US" altLang="zh-TW" sz="1200" kern="0" dirty="0">
              <a:solidFill>
                <a:srgbClr val="595959"/>
              </a:solidFill>
              <a:cs typeface="Arial"/>
            </a:endParaRPr>
          </a:p>
          <a:p>
            <a:pPr marL="285750" indent="-285750">
              <a:lnSpc>
                <a:spcPct val="150000"/>
              </a:lnSpc>
              <a:buFont typeface="Arial" panose="020B0604020202020204" pitchFamily="34" charset="0"/>
              <a:buChar char="•"/>
            </a:pPr>
            <a:r>
              <a:rPr lang="zh-TW" altLang="en-US" sz="1200" kern="0" dirty="0">
                <a:solidFill>
                  <a:srgbClr val="595959"/>
                </a:solidFill>
                <a:cs typeface="Arial"/>
              </a:rPr>
              <a:t>觀察不同的樹深對預測結果是否提升 </a:t>
            </a:r>
            <a:endParaRPr lang="en-US" altLang="zh-TW" sz="1200" kern="0" dirty="0">
              <a:solidFill>
                <a:srgbClr val="595959"/>
              </a:solidFill>
              <a:cs typeface="Arial"/>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10</a:t>
            </a:fld>
            <a:endParaRPr lang="zh-CN" altLang="en-US"/>
          </a:p>
        </p:txBody>
      </p:sp>
    </p:spTree>
    <p:extLst>
      <p:ext uri="{BB962C8B-B14F-4D97-AF65-F5344CB8AC3E}">
        <p14:creationId xmlns:p14="http://schemas.microsoft.com/office/powerpoint/2010/main" val="2100981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決策樹與其他模型不同</a:t>
            </a:r>
            <a:r>
              <a:rPr lang="en-US" altLang="zh-TW" dirty="0"/>
              <a:t>, </a:t>
            </a:r>
            <a:r>
              <a:rPr lang="zh-TW" altLang="en-US" dirty="0"/>
              <a:t>內部構造可以顯示並解釋</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11</a:t>
            </a:fld>
            <a:endParaRPr lang="zh-CN" altLang="en-US"/>
          </a:p>
        </p:txBody>
      </p:sp>
    </p:spTree>
    <p:extLst>
      <p:ext uri="{BB962C8B-B14F-4D97-AF65-F5344CB8AC3E}">
        <p14:creationId xmlns:p14="http://schemas.microsoft.com/office/powerpoint/2010/main" val="1155005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14</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80636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決策樹回歸方法與分類有點類似差別僅在於評估分枝好壞的方式不同。當數據集的輸出爲連續性數值時，該樹算法就是一個迴歸樹。透過樹的展開，並用葉節點的均值作爲預測值。</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從根節點開始，對樣本的某一特徵進行測試。經過評估後，將樣本分配到其子結點。此時每一個子節點對應著該特徵的一個值。依照這樣方式進行，直至到達葉結點。此時誤差</a:t>
            </a:r>
            <a:r>
              <a:rPr lang="en-US" altLang="zh-TW" sz="1200" b="0" i="0" kern="1200" dirty="0">
                <a:solidFill>
                  <a:schemeClr val="tx1"/>
                </a:solidFill>
                <a:effectLst/>
                <a:latin typeface="+mn-lt"/>
                <a:ea typeface="+mn-ea"/>
                <a:cs typeface="+mn-cs"/>
              </a:rPr>
              <a:t>(loss)</a:t>
            </a:r>
            <a:r>
              <a:rPr lang="zh-TW" altLang="en-US" sz="1200" b="0" i="0" kern="1200" dirty="0">
                <a:solidFill>
                  <a:schemeClr val="tx1"/>
                </a:solidFill>
                <a:effectLst/>
                <a:latin typeface="+mn-lt"/>
                <a:ea typeface="+mn-ea"/>
                <a:cs typeface="+mn-cs"/>
              </a:rPr>
              <a:t>為</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回歸樹的過程很多間看這篇文章 </a:t>
            </a:r>
            <a:r>
              <a:rPr lang="en-US" dirty="0">
                <a:hlinkClick r:id="rId3"/>
              </a:rPr>
              <a:t>https://zhuanlan.zhihu.com/p/82054400</a:t>
            </a:r>
            <a:endParaRPr lang="en-US" altLang="zh-TW"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397318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從上面的測試可以看出隨著決策樹深度的增加</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決策樹的擬合能力不斷上升。決策樹已經不僅僅擬合了我們的線性函式</a:t>
            </a:r>
            <a:r>
              <a:rPr lang="en-US" altLang="zh-TW" sz="1200" b="0" i="0" kern="1200" dirty="0">
                <a:solidFill>
                  <a:schemeClr val="tx1"/>
                </a:solidFill>
                <a:effectLst/>
                <a:latin typeface="+mn-lt"/>
                <a:ea typeface="+mn-ea"/>
                <a:cs typeface="+mn-cs"/>
              </a:rPr>
              <a:t>3x+15,</a:t>
            </a:r>
            <a:r>
              <a:rPr lang="zh-TW" altLang="en-US" sz="1200" b="0" i="0" kern="1200" dirty="0">
                <a:solidFill>
                  <a:schemeClr val="tx1"/>
                </a:solidFill>
                <a:effectLst/>
                <a:latin typeface="+mn-lt"/>
                <a:ea typeface="+mn-ea"/>
                <a:cs typeface="+mn-cs"/>
              </a:rPr>
              <a:t>同時也擬合了我們添加的噪音</a:t>
            </a:r>
            <a:r>
              <a:rPr lang="en-US" altLang="zh-TW" sz="1200" b="0" i="0" kern="1200" dirty="0">
                <a:solidFill>
                  <a:schemeClr val="tx1"/>
                </a:solidFill>
                <a:effectLst/>
                <a:latin typeface="+mn-lt"/>
                <a:ea typeface="+mn-ea"/>
                <a:cs typeface="+mn-cs"/>
              </a:rPr>
              <a:t>(noise)</a:t>
            </a:r>
            <a:r>
              <a:rPr lang="zh-TW" altLang="en-US" sz="1200" b="0" i="0" kern="1200" dirty="0">
                <a:solidFill>
                  <a:schemeClr val="tx1"/>
                </a:solidFill>
                <a:effectLst/>
                <a:latin typeface="+mn-lt"/>
                <a:ea typeface="+mn-ea"/>
                <a:cs typeface="+mn-cs"/>
              </a:rPr>
              <a:t>。</a:t>
            </a:r>
            <a:endParaRPr lang="en-TW" b="0"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42923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DecisionTreeRegressor</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可以使用</a:t>
            </a:r>
            <a:r>
              <a:rPr lang="en-US" altLang="zh-TW"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mse</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或者</a:t>
            </a:r>
            <a:r>
              <a:rPr lang="en-US" altLang="zh-TW"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mae</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前者是均方差，後者是和均值之差的絕對值之和。</a:t>
            </a:r>
            <a:endParaRPr lang="en-TW" sz="1200" kern="0" dirty="0">
              <a:solidFill>
                <a:srgbClr val="595959"/>
              </a:solidFill>
              <a:cs typeface="Arial"/>
            </a:endParaRPr>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2205176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0" dirty="0">
                <a:solidFill>
                  <a:srgbClr val="595959"/>
                </a:solidFill>
                <a:cs typeface="Arial"/>
              </a:rPr>
              <a:t>在每一個節點上都是採用二分法，也就是每一個決策節點只分枝出兩個子節點。</a:t>
            </a:r>
            <a:endParaRPr lang="en-TW" sz="1200" kern="0" dirty="0">
              <a:solidFill>
                <a:srgbClr val="595959"/>
              </a:solidFill>
              <a:cs typeface="Arial"/>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1924176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0" dirty="0">
                <a:solidFill>
                  <a:srgbClr val="595959"/>
                </a:solidFill>
                <a:cs typeface="Arial"/>
              </a:rPr>
              <a:t>決策樹透過所有特徵與對應的值將資料切分</a:t>
            </a:r>
            <a:r>
              <a:rPr lang="zh-TW" altLang="en-US" sz="1200" kern="0" dirty="0">
                <a:solidFill>
                  <a:srgbClr val="595959"/>
                </a:solidFill>
                <a:effectLst/>
                <a:cs typeface="Arial"/>
              </a:rPr>
              <a:t>，來找出最適合的分枝並繼續往下拓展。</a:t>
            </a:r>
            <a:endParaRPr lang="en-US" altLang="zh-TW" dirty="0">
              <a:effectLst/>
            </a:endParaRPr>
          </a:p>
          <a:p>
            <a:endParaRPr lang="en-US" altLang="zh-TW" dirty="0">
              <a:effectLst/>
            </a:endParaRPr>
          </a:p>
          <a:p>
            <a:r>
              <a:rPr lang="zh-TW" altLang="en-US" dirty="0">
                <a:effectLst/>
              </a:rPr>
              <a:t>若決策樹深度越深，則決策規則越複雜，模型也會越接近數據，但若數據中含有雜訊，太深的樹就有可能產生過擬合的情形。 </a:t>
            </a:r>
            <a:endParaRPr lang="en-US" altLang="zh-TW" dirty="0">
              <a:effectLst/>
            </a:endParaRPr>
          </a:p>
          <a:p>
            <a:endParaRPr lang="en-US" altLang="zh-TW" dirty="0">
              <a:effectLst/>
            </a:endParaRPr>
          </a:p>
          <a:p>
            <a:r>
              <a:rPr lang="zh-TW" altLang="en-US" sz="1200" b="1" i="0" kern="1200" dirty="0">
                <a:solidFill>
                  <a:schemeClr val="tx1"/>
                </a:solidFill>
                <a:effectLst/>
                <a:latin typeface="+mn-lt"/>
                <a:ea typeface="+mn-ea"/>
                <a:cs typeface="+mn-cs"/>
              </a:rPr>
              <a:t>單一的回歸樹肯定是不夠用的。可以利用集成學習中的</a:t>
            </a:r>
            <a:r>
              <a:rPr lang="en-US" sz="1200" b="1" i="0" kern="1200" dirty="0">
                <a:solidFill>
                  <a:schemeClr val="tx1"/>
                </a:solidFill>
                <a:effectLst/>
                <a:latin typeface="+mn-lt"/>
                <a:ea typeface="+mn-ea"/>
                <a:cs typeface="+mn-cs"/>
              </a:rPr>
              <a:t>boosting</a:t>
            </a:r>
            <a:r>
              <a:rPr lang="zh-TW" altLang="en-US" sz="1200" b="1" i="0" kern="1200" dirty="0">
                <a:solidFill>
                  <a:schemeClr val="tx1"/>
                </a:solidFill>
                <a:effectLst/>
                <a:latin typeface="+mn-lt"/>
                <a:ea typeface="+mn-ea"/>
                <a:cs typeface="+mn-cs"/>
              </a:rPr>
              <a:t>框架，對回歸樹進行改良升級。</a:t>
            </a:r>
            <a:endParaRPr lang="en-US" altLang="zh-TW" dirty="0">
              <a:effectLst/>
            </a:endParaRPr>
          </a:p>
          <a:p>
            <a:endParaRPr lang="en-US" altLang="zh-TW" dirty="0">
              <a:effectLst/>
            </a:endParaRPr>
          </a:p>
          <a:p>
            <a:r>
              <a:rPr lang="zh-TW" altLang="en-US" sz="1200" b="0" i="1" kern="1200" dirty="0">
                <a:solidFill>
                  <a:schemeClr val="tx1"/>
                </a:solidFill>
                <a:effectLst/>
                <a:latin typeface="+mn-lt"/>
                <a:ea typeface="+mn-ea"/>
                <a:cs typeface="+mn-cs"/>
              </a:rPr>
              <a:t>分枝時窮舉每一個特徵的每一個閾值，來尋找最優切分特徵</a:t>
            </a:r>
            <a:r>
              <a:rPr lang="en-US" sz="1200" b="0" i="1" kern="1200" dirty="0">
                <a:solidFill>
                  <a:schemeClr val="tx1"/>
                </a:solidFill>
                <a:effectLst/>
                <a:latin typeface="+mn-lt"/>
                <a:ea typeface="+mn-ea"/>
                <a:cs typeface="+mn-cs"/>
              </a:rPr>
              <a:t>j</a:t>
            </a:r>
            <a:r>
              <a:rPr lang="zh-TW" altLang="en-US" sz="1200" b="0" i="1" kern="1200" dirty="0">
                <a:solidFill>
                  <a:schemeClr val="tx1"/>
                </a:solidFill>
                <a:effectLst/>
                <a:latin typeface="+mn-lt"/>
                <a:ea typeface="+mn-ea"/>
                <a:cs typeface="+mn-cs"/>
              </a:rPr>
              <a:t>和最優切分點</a:t>
            </a:r>
            <a:r>
              <a:rPr lang="en-US" sz="1200" b="0" i="1" kern="1200" dirty="0">
                <a:solidFill>
                  <a:schemeClr val="tx1"/>
                </a:solidFill>
                <a:effectLst/>
                <a:latin typeface="+mn-lt"/>
                <a:ea typeface="+mn-ea"/>
                <a:cs typeface="+mn-cs"/>
              </a:rPr>
              <a:t>s，</a:t>
            </a:r>
            <a:r>
              <a:rPr lang="zh-TW" altLang="en-US" sz="1200" b="0" i="1" kern="1200" dirty="0">
                <a:solidFill>
                  <a:schemeClr val="tx1"/>
                </a:solidFill>
                <a:effectLst/>
                <a:latin typeface="+mn-lt"/>
                <a:ea typeface="+mn-ea"/>
                <a:cs typeface="+mn-cs"/>
              </a:rPr>
              <a:t>衡量的方法是平方誤差最小化。</a:t>
            </a:r>
            <a:endParaRPr lang="en-US" altLang="zh-TW" b="0" i="1" dirty="0">
              <a:effectLst/>
            </a:endParaRPr>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8</a:t>
            </a:fld>
            <a:endParaRPr lang="zh-CN" altLang="en-US"/>
          </a:p>
        </p:txBody>
      </p:sp>
    </p:spTree>
    <p:extLst>
      <p:ext uri="{BB962C8B-B14F-4D97-AF65-F5344CB8AC3E}">
        <p14:creationId xmlns:p14="http://schemas.microsoft.com/office/powerpoint/2010/main" val="2244228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12566553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hyperlink" Target="https://www2.graphviz.org/"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13.xml.rels><?xml version="1.0" encoding="UTF-8" standalone="yes"?>
<Relationships xmlns="http://schemas.openxmlformats.org/package/2006/relationships"><Relationship Id="rId3" Type="http://schemas.openxmlformats.org/officeDocument/2006/relationships/hyperlink" Target="https://www.twblogs.net/a/5b7c0be02b71770a43d90ad8" TargetMode="External"/><Relationship Id="rId2" Type="http://schemas.openxmlformats.org/officeDocument/2006/relationships/hyperlink" Target="https://medium.com/ai%E5%8F%8D%E6%96%97%E5%9F%8E/learning-model-decision-tree-2-%E5%9B%9E%E6%AD%B8%E6%A8%B9-566a7ed9417e" TargetMode="External"/><Relationship Id="rId1" Type="http://schemas.openxmlformats.org/officeDocument/2006/relationships/slideLayout" Target="../slideLayouts/slideLayout6.xml"/><Relationship Id="rId5" Type="http://schemas.openxmlformats.org/officeDocument/2006/relationships/hyperlink" Target="https://www.itread01.com/content/1546975998.html" TargetMode="External"/><Relationship Id="rId4" Type="http://schemas.openxmlformats.org/officeDocument/2006/relationships/hyperlink" Target="https://zhuanlan.zhihu.com/p/82054400"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15</a:t>
            </a:r>
            <a:endParaRPr lang="zh-CN" altLang="en-US" sz="11500" dirty="0"/>
          </a:p>
        </p:txBody>
      </p:sp>
      <p:sp>
        <p:nvSpPr>
          <p:cNvPr id="3" name="文本占位符 2"/>
          <p:cNvSpPr>
            <a:spLocks noGrp="1"/>
          </p:cNvSpPr>
          <p:nvPr>
            <p:ph type="body" sz="quarter" idx="12"/>
          </p:nvPr>
        </p:nvSpPr>
        <p:spPr>
          <a:xfrm>
            <a:off x="688622" y="3292990"/>
            <a:ext cx="10363200" cy="646331"/>
          </a:xfrm>
        </p:spPr>
        <p:txBody>
          <a:bodyPr/>
          <a:lstStyle/>
          <a:p>
            <a:r>
              <a:rPr lang="zh-CN" altLang="en-US" sz="4000" dirty="0"/>
              <a:t>決策樹</a:t>
            </a:r>
            <a:r>
              <a:rPr lang="en-US" altLang="zh-CN" sz="4000" dirty="0"/>
              <a:t> </a:t>
            </a:r>
            <a:r>
              <a:rPr lang="en-US" altLang="zh-CN" sz="3600" dirty="0"/>
              <a:t>(</a:t>
            </a:r>
            <a:r>
              <a:rPr lang="zh-TW" altLang="en-US" sz="3600" dirty="0"/>
              <a:t>迴歸器</a:t>
            </a:r>
            <a:r>
              <a:rPr lang="en-US" altLang="zh-TW" sz="3600" dirty="0"/>
              <a:t>)</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BAE46-B5DF-A640-A832-1A3783B8A391}"/>
              </a:ext>
            </a:extLst>
          </p:cNvPr>
          <p:cNvSpPr>
            <a:spLocks noGrp="1"/>
          </p:cNvSpPr>
          <p:nvPr>
            <p:ph type="body" sz="quarter" idx="10"/>
          </p:nvPr>
        </p:nvSpPr>
        <p:spPr>
          <a:xfrm>
            <a:off x="992875" y="245402"/>
            <a:ext cx="9315782" cy="590931"/>
          </a:xfrm>
        </p:spPr>
        <p:txBody>
          <a:bodyPr/>
          <a:lstStyle/>
          <a:p>
            <a:r>
              <a:rPr lang="en-US" altLang="zh-TW" dirty="0">
                <a:latin typeface="inherit"/>
              </a:rPr>
              <a:t>Decision</a:t>
            </a:r>
            <a:r>
              <a:rPr lang="zh-TW" altLang="en-US" dirty="0">
                <a:latin typeface="inherit"/>
              </a:rPr>
              <a:t> </a:t>
            </a:r>
            <a:r>
              <a:rPr lang="en-US" altLang="zh-TW" dirty="0">
                <a:latin typeface="inherit"/>
              </a:rPr>
              <a:t>Tree</a:t>
            </a:r>
            <a:r>
              <a:rPr lang="zh-TW" altLang="en-US" dirty="0">
                <a:latin typeface="inherit"/>
              </a:rPr>
              <a:t> </a:t>
            </a:r>
            <a:r>
              <a:rPr lang="en-US" altLang="zh-TW" dirty="0">
                <a:latin typeface="inherit"/>
              </a:rPr>
              <a:t>Regressor</a:t>
            </a:r>
            <a:endParaRPr lang="en-TW" dirty="0"/>
          </a:p>
        </p:txBody>
      </p:sp>
      <p:pic>
        <p:nvPicPr>
          <p:cNvPr id="8" name="Picture 7">
            <a:extLst>
              <a:ext uri="{FF2B5EF4-FFF2-40B4-BE49-F238E27FC236}">
                <a16:creationId xmlns:a16="http://schemas.microsoft.com/office/drawing/2014/main" id="{0D09BDAD-2C5E-814A-9E45-6AD3063CE694}"/>
              </a:ext>
            </a:extLst>
          </p:cNvPr>
          <p:cNvPicPr>
            <a:picLocks noChangeAspect="1"/>
          </p:cNvPicPr>
          <p:nvPr/>
        </p:nvPicPr>
        <p:blipFill>
          <a:blip r:embed="rId3"/>
          <a:stretch>
            <a:fillRect/>
          </a:stretch>
        </p:blipFill>
        <p:spPr>
          <a:xfrm>
            <a:off x="6731619" y="2776655"/>
            <a:ext cx="4740876" cy="3099332"/>
          </a:xfrm>
          <a:prstGeom prst="rect">
            <a:avLst/>
          </a:prstGeom>
        </p:spPr>
      </p:pic>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E6B5408-D662-E340-B6E7-1930C3979515}"/>
                  </a:ext>
                </a:extLst>
              </p:cNvPr>
              <p:cNvSpPr txBox="1">
                <a:spLocks/>
              </p:cNvSpPr>
              <p:nvPr/>
            </p:nvSpPr>
            <p:spPr>
              <a:xfrm>
                <a:off x="826585" y="3016727"/>
                <a:ext cx="5009444" cy="14898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2000" dirty="0">
                    <a:solidFill>
                      <a:schemeClr val="tx1">
                        <a:lumMod val="75000"/>
                        <a:lumOff val="25000"/>
                      </a:schemeClr>
                    </a:solidFill>
                    <a:latin typeface="+mn-ea"/>
                  </a:rPr>
                  <a:t>目標函式</a:t>
                </a:r>
                <a:r>
                  <a:rPr lang="en-US" altLang="zh-TW" sz="2000" dirty="0">
                    <a:solidFill>
                      <a:schemeClr val="tx1">
                        <a:lumMod val="75000"/>
                        <a:lumOff val="25000"/>
                      </a:schemeClr>
                    </a:solidFill>
                    <a:latin typeface="+mn-ea"/>
                  </a:rPr>
                  <a:t>:</a:t>
                </a:r>
                <a:r>
                  <a:rPr lang="zh-TW" altLang="en-US" sz="2000" dirty="0">
                    <a:solidFill>
                      <a:schemeClr val="tx1">
                        <a:lumMod val="75000"/>
                        <a:lumOff val="25000"/>
                      </a:schemeClr>
                    </a:solidFill>
                    <a:latin typeface="+mn-ea"/>
                  </a:rPr>
                  <a:t>  </a:t>
                </a:r>
                <a:r>
                  <a:rPr lang="en-US" altLang="zh-TW" sz="2000" b="0" i="1" dirty="0">
                    <a:solidFill>
                      <a:schemeClr val="tx1">
                        <a:lumMod val="75000"/>
                        <a:lumOff val="25000"/>
                      </a:schemeClr>
                    </a:solidFill>
                    <a:latin typeface="+mn-ea"/>
                  </a:rPr>
                  <a:t>y</a:t>
                </a:r>
                <a:r>
                  <a:rPr lang="en-US" altLang="zh-TW" sz="2000" b="0" dirty="0">
                    <a:solidFill>
                      <a:schemeClr val="tx1">
                        <a:lumMod val="75000"/>
                        <a:lumOff val="25000"/>
                      </a:schemeClr>
                    </a:solidFill>
                    <a:latin typeface="+mn-ea"/>
                  </a:rPr>
                  <a:t>=3x+15</a:t>
                </a:r>
                <a:endParaRPr lang="en-US" altLang="zh-TW" sz="2000" b="0" i="1" dirty="0">
                  <a:solidFill>
                    <a:schemeClr val="tx1">
                      <a:lumMod val="75000"/>
                      <a:lumOff val="25000"/>
                    </a:schemeClr>
                  </a:solidFill>
                  <a:latin typeface="+mn-ea"/>
                </a:endParaRPr>
              </a:p>
              <a:p>
                <a:r>
                  <a:rPr lang="zh-TW" altLang="en-US" sz="2000" b="0" dirty="0">
                    <a:solidFill>
                      <a:schemeClr val="tx1">
                        <a:lumMod val="75000"/>
                        <a:lumOff val="25000"/>
                      </a:schemeClr>
                    </a:solidFill>
                    <a:latin typeface="+mn-ea"/>
                  </a:rPr>
                  <a:t>隨機添加 </a:t>
                </a:r>
                <a:r>
                  <a:rPr lang="en-US" altLang="zh-TW" sz="2000" b="0" dirty="0">
                    <a:solidFill>
                      <a:schemeClr val="tx1">
                        <a:lumMod val="75000"/>
                        <a:lumOff val="25000"/>
                      </a:schemeClr>
                    </a:solidFill>
                    <a:latin typeface="+mn-ea"/>
                  </a:rPr>
                  <a:t>noise</a:t>
                </a:r>
                <a:r>
                  <a:rPr lang="zh-TW" altLang="en-US" sz="2000" b="0" dirty="0">
                    <a:solidFill>
                      <a:schemeClr val="tx1">
                        <a:lumMod val="75000"/>
                        <a:lumOff val="25000"/>
                      </a:schemeClr>
                    </a:solidFill>
                    <a:latin typeface="+mn-ea"/>
                  </a:rPr>
                  <a:t> 讓資料分散</a:t>
                </a:r>
                <a:endParaRPr lang="en-US" altLang="zh-TW" sz="2000" b="0" dirty="0">
                  <a:solidFill>
                    <a:schemeClr val="tx1">
                      <a:lumMod val="75000"/>
                      <a:lumOff val="25000"/>
                    </a:schemeClr>
                  </a:solidFill>
                  <a:latin typeface="+mn-ea"/>
                </a:endParaRPr>
              </a:p>
              <a:p>
                <a14:m>
                  <m:oMath xmlns:m="http://schemas.openxmlformats.org/officeDocument/2006/math">
                    <m:r>
                      <a:rPr lang="en-US" altLang="zh-TW" sz="2000" b="0" i="1">
                        <a:solidFill>
                          <a:schemeClr val="tx1">
                            <a:lumMod val="75000"/>
                            <a:lumOff val="25000"/>
                          </a:schemeClr>
                        </a:solidFill>
                        <a:latin typeface="Cambria Math" panose="02040503050406030204" pitchFamily="18" charset="0"/>
                      </a:rPr>
                      <m:t>𝑥</m:t>
                    </m:r>
                  </m:oMath>
                </a14:m>
                <a:r>
                  <a:rPr lang="zh-TW" altLang="en-US" sz="2000" b="0" dirty="0">
                    <a:solidFill>
                      <a:schemeClr val="tx1">
                        <a:lumMod val="75000"/>
                        <a:lumOff val="25000"/>
                      </a:schemeClr>
                    </a:solidFill>
                    <a:latin typeface="+mn-ea"/>
                  </a:rPr>
                  <a:t>值域介於 </a:t>
                </a:r>
                <a:r>
                  <a:rPr lang="en-US" altLang="zh-TW" sz="2000" b="0" dirty="0">
                    <a:solidFill>
                      <a:schemeClr val="tx1">
                        <a:lumMod val="75000"/>
                        <a:lumOff val="25000"/>
                      </a:schemeClr>
                    </a:solidFill>
                    <a:latin typeface="+mn-ea"/>
                  </a:rPr>
                  <a:t>0~1</a:t>
                </a:r>
              </a:p>
              <a:p>
                <a:endParaRPr lang="en-US" altLang="zh-TW" sz="3600" b="0" dirty="0">
                  <a:solidFill>
                    <a:schemeClr val="tx1">
                      <a:lumMod val="75000"/>
                      <a:lumOff val="25000"/>
                    </a:schemeClr>
                  </a:solidFill>
                  <a:latin typeface="+mn-ea"/>
                </a:endParaRPr>
              </a:p>
            </p:txBody>
          </p:sp>
        </mc:Choice>
        <mc:Fallback xmlns="">
          <p:sp>
            <p:nvSpPr>
              <p:cNvPr id="10" name="Content Placeholder 2">
                <a:extLst>
                  <a:ext uri="{FF2B5EF4-FFF2-40B4-BE49-F238E27FC236}">
                    <a16:creationId xmlns:a16="http://schemas.microsoft.com/office/drawing/2014/main" id="{FE6B5408-D662-E340-B6E7-1930C3979515}"/>
                  </a:ext>
                </a:extLst>
              </p:cNvPr>
              <p:cNvSpPr txBox="1">
                <a:spLocks noRot="1" noChangeAspect="1" noMove="1" noResize="1" noEditPoints="1" noAdjustHandles="1" noChangeArrowheads="1" noChangeShapeType="1" noTextEdit="1"/>
              </p:cNvSpPr>
              <p:nvPr/>
            </p:nvSpPr>
            <p:spPr>
              <a:xfrm>
                <a:off x="826585" y="3016727"/>
                <a:ext cx="5009444" cy="1489869"/>
              </a:xfrm>
              <a:prstGeom prst="rect">
                <a:avLst/>
              </a:prstGeom>
              <a:blipFill>
                <a:blip r:embed="rId4"/>
                <a:stretch>
                  <a:fillRect l="-1269" t="-4274"/>
                </a:stretch>
              </a:blipFill>
            </p:spPr>
            <p:txBody>
              <a:bodyPr/>
              <a:lstStyle/>
              <a:p>
                <a:r>
                  <a:rPr lang="en-TW">
                    <a:noFill/>
                  </a:rPr>
                  <a:t> </a:t>
                </a:r>
              </a:p>
            </p:txBody>
          </p:sp>
        </mc:Fallback>
      </mc:AlternateContent>
      <p:pic>
        <p:nvPicPr>
          <p:cNvPr id="12" name="Picture 11">
            <a:extLst>
              <a:ext uri="{FF2B5EF4-FFF2-40B4-BE49-F238E27FC236}">
                <a16:creationId xmlns:a16="http://schemas.microsoft.com/office/drawing/2014/main" id="{B9C2489D-47AF-BA43-A315-1D4D43728A8C}"/>
              </a:ext>
            </a:extLst>
          </p:cNvPr>
          <p:cNvPicPr>
            <a:picLocks noChangeAspect="1"/>
          </p:cNvPicPr>
          <p:nvPr/>
        </p:nvPicPr>
        <p:blipFill>
          <a:blip r:embed="rId5"/>
          <a:stretch>
            <a:fillRect/>
          </a:stretch>
        </p:blipFill>
        <p:spPr>
          <a:xfrm>
            <a:off x="826585" y="1120080"/>
            <a:ext cx="10248900" cy="1612900"/>
          </a:xfrm>
          <a:prstGeom prst="rect">
            <a:avLst/>
          </a:prstGeom>
        </p:spPr>
      </p:pic>
    </p:spTree>
    <p:extLst>
      <p:ext uri="{BB962C8B-B14F-4D97-AF65-F5344CB8AC3E}">
        <p14:creationId xmlns:p14="http://schemas.microsoft.com/office/powerpoint/2010/main" val="3392937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B3578A-4E3B-C646-8CEA-F2F63C9EC9ED}"/>
              </a:ext>
            </a:extLst>
          </p:cNvPr>
          <p:cNvSpPr>
            <a:spLocks noGrp="1"/>
          </p:cNvSpPr>
          <p:nvPr>
            <p:ph type="body" sz="quarter" idx="10"/>
          </p:nvPr>
        </p:nvSpPr>
        <p:spPr>
          <a:xfrm>
            <a:off x="992875" y="245402"/>
            <a:ext cx="9315782" cy="590931"/>
          </a:xfrm>
        </p:spPr>
        <p:txBody>
          <a:bodyPr/>
          <a:lstStyle/>
          <a:p>
            <a:r>
              <a:rPr lang="zh-TW" altLang="en-US" dirty="0"/>
              <a:t>視覺化決策樹</a:t>
            </a:r>
          </a:p>
        </p:txBody>
      </p:sp>
      <p:sp>
        <p:nvSpPr>
          <p:cNvPr id="3" name="Rectangle 2">
            <a:extLst>
              <a:ext uri="{FF2B5EF4-FFF2-40B4-BE49-F238E27FC236}">
                <a16:creationId xmlns:a16="http://schemas.microsoft.com/office/drawing/2014/main" id="{31F60556-C266-9C4F-B2B7-E99A08C8E58E}"/>
              </a:ext>
            </a:extLst>
          </p:cNvPr>
          <p:cNvSpPr/>
          <p:nvPr/>
        </p:nvSpPr>
        <p:spPr>
          <a:xfrm>
            <a:off x="762000" y="1062335"/>
            <a:ext cx="10642600" cy="707886"/>
          </a:xfrm>
          <a:prstGeom prst="rect">
            <a:avLst/>
          </a:prstGeom>
        </p:spPr>
        <p:txBody>
          <a:bodyPr wrap="square">
            <a:spAutoFit/>
          </a:bodyPr>
          <a:lstStyle/>
          <a:p>
            <a:r>
              <a:rPr lang="en-US" sz="2000" kern="0" dirty="0" err="1">
                <a:solidFill>
                  <a:srgbClr val="595959"/>
                </a:solidFill>
                <a:cs typeface="Arial"/>
              </a:rPr>
              <a:t>Graphviz</a:t>
            </a:r>
            <a:r>
              <a:rPr lang="en-US" sz="2000" kern="0" dirty="0">
                <a:solidFill>
                  <a:srgbClr val="595959"/>
                </a:solidFill>
                <a:cs typeface="Arial"/>
              </a:rPr>
              <a:t> </a:t>
            </a:r>
            <a:r>
              <a:rPr lang="zh-TW" altLang="en-US" sz="2000" kern="0" dirty="0">
                <a:solidFill>
                  <a:srgbClr val="595959"/>
                </a:solidFill>
                <a:cs typeface="Arial"/>
              </a:rPr>
              <a:t>是視覺化決策樹的套件，可參考</a:t>
            </a:r>
            <a:r>
              <a:rPr lang="en-US" altLang="zh-TW" sz="2000" kern="0" dirty="0">
                <a:solidFill>
                  <a:srgbClr val="595959"/>
                </a:solidFill>
                <a:cs typeface="Arial"/>
              </a:rPr>
              <a:t> </a:t>
            </a:r>
            <a:r>
              <a:rPr lang="en-US" sz="2000" kern="0" dirty="0" err="1">
                <a:solidFill>
                  <a:srgbClr val="595959"/>
                </a:solidFill>
                <a:cs typeface="Arial"/>
              </a:rPr>
              <a:t>Graphviz</a:t>
            </a:r>
            <a:r>
              <a:rPr lang="en-US" sz="2000" kern="0" dirty="0">
                <a:solidFill>
                  <a:srgbClr val="595959"/>
                </a:solidFill>
                <a:cs typeface="Arial"/>
              </a:rPr>
              <a:t> </a:t>
            </a:r>
            <a:r>
              <a:rPr lang="zh-TW" altLang="en-US" sz="2000" kern="0" dirty="0">
                <a:solidFill>
                  <a:srgbClr val="595959"/>
                </a:solidFill>
                <a:cs typeface="Arial"/>
                <a:hlinkClick r:id="rId3">
                  <a:extLst>
                    <a:ext uri="{A12FA001-AC4F-418D-AE19-62706E023703}">
                      <ahyp:hlinkClr xmlns:ahyp="http://schemas.microsoft.com/office/drawing/2018/hyperlinkcolor" val="tx"/>
                    </a:ext>
                  </a:extLst>
                </a:hlinkClick>
              </a:rPr>
              <a:t>官網</a:t>
            </a:r>
            <a:r>
              <a:rPr lang="zh-TW" altLang="en-US" sz="2000" kern="0" dirty="0">
                <a:solidFill>
                  <a:srgbClr val="595959"/>
                </a:solidFill>
                <a:cs typeface="Arial"/>
              </a:rPr>
              <a:t>的介紹。以下範例使用 </a:t>
            </a:r>
            <a:r>
              <a:rPr lang="en-US" sz="2000" kern="0" dirty="0">
                <a:solidFill>
                  <a:srgbClr val="595959"/>
                </a:solidFill>
                <a:cs typeface="Arial"/>
              </a:rPr>
              <a:t>iris </a:t>
            </a:r>
            <a:r>
              <a:rPr lang="zh-TW" altLang="en-US" sz="2000" kern="0" dirty="0">
                <a:solidFill>
                  <a:srgbClr val="595959"/>
                </a:solidFill>
                <a:cs typeface="Arial"/>
              </a:rPr>
              <a:t>資料集，採用四個特徵下去做訓練，並繪製一棵樹。</a:t>
            </a:r>
            <a:endParaRPr lang="en-TW" sz="2000" kern="0" dirty="0">
              <a:solidFill>
                <a:srgbClr val="595959"/>
              </a:solidFill>
              <a:cs typeface="Arial"/>
            </a:endParaRPr>
          </a:p>
        </p:txBody>
      </p:sp>
      <p:pic>
        <p:nvPicPr>
          <p:cNvPr id="7" name="Picture 6">
            <a:extLst>
              <a:ext uri="{FF2B5EF4-FFF2-40B4-BE49-F238E27FC236}">
                <a16:creationId xmlns:a16="http://schemas.microsoft.com/office/drawing/2014/main" id="{D339468F-E642-4349-AB38-1CC3A26EA894}"/>
              </a:ext>
            </a:extLst>
          </p:cNvPr>
          <p:cNvPicPr>
            <a:picLocks noChangeAspect="1"/>
          </p:cNvPicPr>
          <p:nvPr/>
        </p:nvPicPr>
        <p:blipFill>
          <a:blip r:embed="rId4"/>
          <a:srcRect/>
          <a:stretch/>
        </p:blipFill>
        <p:spPr>
          <a:xfrm>
            <a:off x="902847" y="2595986"/>
            <a:ext cx="5193153" cy="3027326"/>
          </a:xfrm>
          <a:prstGeom prst="rect">
            <a:avLst/>
          </a:prstGeom>
        </p:spPr>
      </p:pic>
      <p:pic>
        <p:nvPicPr>
          <p:cNvPr id="8" name="Picture 7">
            <a:extLst>
              <a:ext uri="{FF2B5EF4-FFF2-40B4-BE49-F238E27FC236}">
                <a16:creationId xmlns:a16="http://schemas.microsoft.com/office/drawing/2014/main" id="{F84C354D-1B5C-1545-AE89-0EE7A43994EB}"/>
              </a:ext>
            </a:extLst>
          </p:cNvPr>
          <p:cNvPicPr>
            <a:picLocks noChangeAspect="1"/>
          </p:cNvPicPr>
          <p:nvPr/>
        </p:nvPicPr>
        <p:blipFill>
          <a:blip r:embed="rId5"/>
          <a:stretch>
            <a:fillRect/>
          </a:stretch>
        </p:blipFill>
        <p:spPr>
          <a:xfrm>
            <a:off x="7074676" y="2910468"/>
            <a:ext cx="3890730" cy="2587083"/>
          </a:xfrm>
          <a:prstGeom prst="rect">
            <a:avLst/>
          </a:prstGeom>
        </p:spPr>
      </p:pic>
      <p:sp>
        <p:nvSpPr>
          <p:cNvPr id="9" name="Rectangle 8">
            <a:extLst>
              <a:ext uri="{FF2B5EF4-FFF2-40B4-BE49-F238E27FC236}">
                <a16:creationId xmlns:a16="http://schemas.microsoft.com/office/drawing/2014/main" id="{F57981D6-F888-554D-BF39-4A2B60AC80D5}"/>
              </a:ext>
            </a:extLst>
          </p:cNvPr>
          <p:cNvSpPr/>
          <p:nvPr/>
        </p:nvSpPr>
        <p:spPr>
          <a:xfrm>
            <a:off x="7505838" y="3292552"/>
            <a:ext cx="1107996" cy="272895"/>
          </a:xfrm>
          <a:prstGeom prst="rect">
            <a:avLst/>
          </a:prstGeom>
        </p:spPr>
        <p:txBody>
          <a:bodyPr wrap="none">
            <a:spAutoFit/>
          </a:bodyPr>
          <a:lstStyle/>
          <a:p>
            <a:pPr algn="ctr">
              <a:lnSpc>
                <a:spcPct val="130000"/>
              </a:lnSpc>
            </a:pPr>
            <a:r>
              <a:rPr lang="en-US" sz="1000" dirty="0" err="1">
                <a:latin typeface="微软雅黑" panose="020B0503020204020204" pitchFamily="34" charset="-122"/>
                <a:ea typeface="微软雅黑" panose="020B0503020204020204" pitchFamily="34" charset="-122"/>
              </a:rPr>
              <a:t>max_depth</a:t>
            </a:r>
            <a:r>
              <a:rPr lang="en-US" sz="1000" dirty="0">
                <a:latin typeface="微软雅黑" panose="020B0503020204020204" pitchFamily="34" charset="-122"/>
                <a:ea typeface="微软雅黑" panose="020B0503020204020204" pitchFamily="34" charset="-122"/>
              </a:rPr>
              <a:t> = 2</a:t>
            </a:r>
            <a:endParaRPr lang="en-TW" sz="1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56041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0A8242-FE31-7B41-B124-B8FA3745B232}"/>
              </a:ext>
            </a:extLst>
          </p:cNvPr>
          <p:cNvSpPr>
            <a:spLocks noGrp="1"/>
          </p:cNvSpPr>
          <p:nvPr>
            <p:ph type="body" sz="quarter" idx="10"/>
          </p:nvPr>
        </p:nvSpPr>
        <p:spPr/>
        <p:txBody>
          <a:bodyPr/>
          <a:lstStyle/>
          <a:p>
            <a:r>
              <a:rPr lang="zh-TW" altLang="en-US" dirty="0"/>
              <a:t>非線性回歸</a:t>
            </a:r>
            <a:endParaRPr lang="en-TW" dirty="0"/>
          </a:p>
        </p:txBody>
      </p:sp>
      <p:pic>
        <p:nvPicPr>
          <p:cNvPr id="4" name="Picture 3">
            <a:extLst>
              <a:ext uri="{FF2B5EF4-FFF2-40B4-BE49-F238E27FC236}">
                <a16:creationId xmlns:a16="http://schemas.microsoft.com/office/drawing/2014/main" id="{BB9F7F11-0FA8-B049-9EFB-D96FC9D1DBB9}"/>
              </a:ext>
            </a:extLst>
          </p:cNvPr>
          <p:cNvPicPr>
            <a:picLocks noChangeAspect="1"/>
          </p:cNvPicPr>
          <p:nvPr/>
        </p:nvPicPr>
        <p:blipFill>
          <a:blip r:embed="rId2"/>
          <a:stretch>
            <a:fillRect/>
          </a:stretch>
        </p:blipFill>
        <p:spPr>
          <a:xfrm>
            <a:off x="6832796" y="1733162"/>
            <a:ext cx="4762500" cy="3124200"/>
          </a:xfrm>
          <a:prstGeom prst="rect">
            <a:avLst/>
          </a:prstGeom>
        </p:spPr>
      </p:pic>
      <p:sp>
        <p:nvSpPr>
          <p:cNvPr id="6" name="Rectangle 5">
            <a:extLst>
              <a:ext uri="{FF2B5EF4-FFF2-40B4-BE49-F238E27FC236}">
                <a16:creationId xmlns:a16="http://schemas.microsoft.com/office/drawing/2014/main" id="{8C050013-AA22-EE41-AC61-0D464B822E88}"/>
              </a:ext>
            </a:extLst>
          </p:cNvPr>
          <p:cNvSpPr/>
          <p:nvPr/>
        </p:nvSpPr>
        <p:spPr>
          <a:xfrm>
            <a:off x="416312" y="2113079"/>
            <a:ext cx="6096000" cy="2013180"/>
          </a:xfrm>
          <a:prstGeom prst="rect">
            <a:avLst/>
          </a:prstGeom>
        </p:spPr>
        <p:txBody>
          <a:bodyPr>
            <a:spAutoFit/>
          </a:bodyPr>
          <a:lstStyle/>
          <a:p>
            <a:r>
              <a:rPr lang="en-US" sz="2000" dirty="0">
                <a:solidFill>
                  <a:schemeClr val="tx1">
                    <a:lumMod val="75000"/>
                    <a:lumOff val="25000"/>
                  </a:schemeClr>
                </a:solidFill>
                <a:latin typeface="+mn-ea"/>
              </a:rPr>
              <a:t>Parameters:</a:t>
            </a:r>
          </a:p>
          <a:p>
            <a:pPr marL="342900" indent="-342900">
              <a:lnSpc>
                <a:spcPct val="150000"/>
              </a:lnSpc>
              <a:buFont typeface="Arial" panose="020B0604020202020204" pitchFamily="34" charset="0"/>
              <a:buChar char="•"/>
            </a:pPr>
            <a:r>
              <a:rPr lang="en-US" dirty="0">
                <a:solidFill>
                  <a:schemeClr val="tx1">
                    <a:lumMod val="75000"/>
                    <a:lumOff val="25000"/>
                  </a:schemeClr>
                </a:solidFill>
                <a:latin typeface="+mn-ea"/>
              </a:rPr>
              <a:t>criterion: </a:t>
            </a:r>
            <a:r>
              <a:rPr lang="zh-TW" altLang="en-US" dirty="0">
                <a:solidFill>
                  <a:schemeClr val="tx1">
                    <a:lumMod val="75000"/>
                    <a:lumOff val="25000"/>
                  </a:schemeClr>
                </a:solidFill>
                <a:latin typeface="+mn-ea"/>
              </a:rPr>
              <a:t>評估切割點指標，</a:t>
            </a:r>
            <a:r>
              <a:rPr lang="en-US" dirty="0" err="1">
                <a:solidFill>
                  <a:schemeClr val="tx1">
                    <a:lumMod val="75000"/>
                    <a:lumOff val="25000"/>
                  </a:schemeClr>
                </a:solidFill>
                <a:latin typeface="+mn-ea"/>
              </a:rPr>
              <a:t>mse</a:t>
            </a:r>
            <a:r>
              <a:rPr lang="en-US" dirty="0">
                <a:solidFill>
                  <a:schemeClr val="tx1">
                    <a:lumMod val="75000"/>
                    <a:lumOff val="25000"/>
                  </a:schemeClr>
                </a:solidFill>
                <a:latin typeface="+mn-ea"/>
              </a:rPr>
              <a:t>/</a:t>
            </a:r>
            <a:r>
              <a:rPr lang="en-US" dirty="0" err="1">
                <a:solidFill>
                  <a:schemeClr val="tx1">
                    <a:lumMod val="75000"/>
                    <a:lumOff val="25000"/>
                  </a:schemeClr>
                </a:solidFill>
                <a:latin typeface="+mn-ea"/>
              </a:rPr>
              <a:t>friedman_mse</a:t>
            </a:r>
            <a:r>
              <a:rPr lang="en-US" dirty="0">
                <a:solidFill>
                  <a:schemeClr val="tx1">
                    <a:lumMod val="75000"/>
                    <a:lumOff val="25000"/>
                  </a:schemeClr>
                </a:solidFill>
                <a:latin typeface="+mn-ea"/>
              </a:rPr>
              <a:t>/</a:t>
            </a:r>
            <a:r>
              <a:rPr lang="en-US" dirty="0" err="1">
                <a:solidFill>
                  <a:schemeClr val="tx1">
                    <a:lumMod val="75000"/>
                    <a:lumOff val="25000"/>
                  </a:schemeClr>
                </a:solidFill>
                <a:latin typeface="+mn-ea"/>
              </a:rPr>
              <a:t>mae</a:t>
            </a:r>
            <a:endParaRPr lang="en-US" dirty="0">
              <a:solidFill>
                <a:schemeClr val="tx1">
                  <a:lumMod val="75000"/>
                  <a:lumOff val="25000"/>
                </a:schemeClr>
              </a:solidFill>
              <a:latin typeface="+mn-ea"/>
            </a:endParaRPr>
          </a:p>
          <a:p>
            <a:pPr marL="342900" indent="-342900">
              <a:lnSpc>
                <a:spcPct val="150000"/>
              </a:lnSpc>
              <a:buFont typeface="Arial" panose="020B0604020202020204" pitchFamily="34" charset="0"/>
              <a:buChar char="•"/>
            </a:pPr>
            <a:r>
              <a:rPr lang="en-US" dirty="0" err="1">
                <a:solidFill>
                  <a:schemeClr val="tx1">
                    <a:lumMod val="75000"/>
                    <a:lumOff val="25000"/>
                  </a:schemeClr>
                </a:solidFill>
                <a:latin typeface="+mn-ea"/>
              </a:rPr>
              <a:t>max_depth</a:t>
            </a:r>
            <a:r>
              <a:rPr lang="en-US" dirty="0">
                <a:solidFill>
                  <a:schemeClr val="tx1">
                    <a:lumMod val="75000"/>
                    <a:lumOff val="25000"/>
                  </a:schemeClr>
                </a:solidFill>
                <a:latin typeface="+mn-ea"/>
              </a:rPr>
              <a:t>: </a:t>
            </a:r>
            <a:r>
              <a:rPr lang="zh-TW" altLang="en-US" dirty="0">
                <a:solidFill>
                  <a:schemeClr val="tx1">
                    <a:lumMod val="75000"/>
                    <a:lumOff val="25000"/>
                  </a:schemeClr>
                </a:solidFill>
                <a:latin typeface="+mn-ea"/>
              </a:rPr>
              <a:t>樹的最大深度</a:t>
            </a:r>
            <a:endParaRPr lang="en-US" altLang="zh-TW" dirty="0">
              <a:solidFill>
                <a:schemeClr val="tx1">
                  <a:lumMod val="75000"/>
                  <a:lumOff val="25000"/>
                </a:schemeClr>
              </a:solidFill>
              <a:latin typeface="+mn-ea"/>
            </a:endParaRPr>
          </a:p>
          <a:p>
            <a:pPr marL="342900" indent="-342900">
              <a:lnSpc>
                <a:spcPct val="150000"/>
              </a:lnSpc>
              <a:buFont typeface="Arial" panose="020B0604020202020204" pitchFamily="34" charset="0"/>
              <a:buChar char="•"/>
            </a:pPr>
            <a:r>
              <a:rPr lang="en-US" altLang="zh-TW" dirty="0" err="1">
                <a:solidFill>
                  <a:schemeClr val="tx1">
                    <a:lumMod val="75000"/>
                    <a:lumOff val="25000"/>
                  </a:schemeClr>
                </a:solidFill>
                <a:latin typeface="+mn-ea"/>
              </a:rPr>
              <a:t>min_samples_split</a:t>
            </a:r>
            <a:r>
              <a:rPr lang="en-US" altLang="zh-TW" dirty="0">
                <a:solidFill>
                  <a:schemeClr val="tx1">
                    <a:lumMod val="75000"/>
                    <a:lumOff val="25000"/>
                  </a:schemeClr>
                </a:solidFill>
                <a:latin typeface="+mn-ea"/>
              </a:rPr>
              <a:t>: </a:t>
            </a:r>
            <a:r>
              <a:rPr lang="zh-TW" altLang="en-US" dirty="0">
                <a:solidFill>
                  <a:schemeClr val="tx1">
                    <a:lumMod val="75000"/>
                    <a:lumOff val="25000"/>
                  </a:schemeClr>
                </a:solidFill>
                <a:latin typeface="+mn-ea"/>
              </a:rPr>
              <a:t>最少有多少資料才能再分割</a:t>
            </a:r>
          </a:p>
          <a:p>
            <a:pPr marL="342900" indent="-342900">
              <a:lnSpc>
                <a:spcPct val="150000"/>
              </a:lnSpc>
              <a:buFont typeface="Arial" panose="020B0604020202020204" pitchFamily="34" charset="0"/>
              <a:buChar char="•"/>
            </a:pPr>
            <a:r>
              <a:rPr lang="en-US" altLang="zh-TW" dirty="0" err="1">
                <a:solidFill>
                  <a:schemeClr val="tx1">
                    <a:lumMod val="75000"/>
                    <a:lumOff val="25000"/>
                  </a:schemeClr>
                </a:solidFill>
                <a:latin typeface="+mn-ea"/>
              </a:rPr>
              <a:t>min_samples_leaf</a:t>
            </a:r>
            <a:r>
              <a:rPr lang="en-US" altLang="zh-TW" dirty="0">
                <a:solidFill>
                  <a:schemeClr val="tx1">
                    <a:lumMod val="75000"/>
                    <a:lumOff val="25000"/>
                  </a:schemeClr>
                </a:solidFill>
                <a:latin typeface="+mn-ea"/>
              </a:rPr>
              <a:t>: </a:t>
            </a:r>
            <a:r>
              <a:rPr lang="zh-TW" altLang="en-US" dirty="0">
                <a:solidFill>
                  <a:schemeClr val="tx1">
                    <a:lumMod val="75000"/>
                    <a:lumOff val="25000"/>
                  </a:schemeClr>
                </a:solidFill>
                <a:latin typeface="+mn-ea"/>
              </a:rPr>
              <a:t>分完後最少有多少資料才能分</a:t>
            </a:r>
          </a:p>
        </p:txBody>
      </p:sp>
      <p:sp>
        <p:nvSpPr>
          <p:cNvPr id="7" name="Rectangle 6">
            <a:extLst>
              <a:ext uri="{FF2B5EF4-FFF2-40B4-BE49-F238E27FC236}">
                <a16:creationId xmlns:a16="http://schemas.microsoft.com/office/drawing/2014/main" id="{1E0EF520-FECF-A941-BF74-8AF1DAD71264}"/>
              </a:ext>
            </a:extLst>
          </p:cNvPr>
          <p:cNvSpPr/>
          <p:nvPr/>
        </p:nvSpPr>
        <p:spPr>
          <a:xfrm>
            <a:off x="416312" y="1166950"/>
            <a:ext cx="6186309" cy="369332"/>
          </a:xfrm>
          <a:prstGeom prst="rect">
            <a:avLst/>
          </a:prstGeom>
        </p:spPr>
        <p:txBody>
          <a:bodyPr wrap="none">
            <a:spAutoFit/>
          </a:bodyPr>
          <a:lstStyle/>
          <a:p>
            <a:r>
              <a:rPr lang="en-US" kern="0" dirty="0" err="1">
                <a:solidFill>
                  <a:srgbClr val="595959"/>
                </a:solidFill>
                <a:cs typeface="Arial"/>
              </a:rPr>
              <a:t>動手試試看調整不同的樹深查看是否能夠提升預測準確度</a:t>
            </a:r>
            <a:r>
              <a:rPr lang="en-US" kern="0" dirty="0">
                <a:solidFill>
                  <a:srgbClr val="595959"/>
                </a:solidFill>
                <a:cs typeface="Arial"/>
              </a:rPr>
              <a:t>。</a:t>
            </a:r>
            <a:endParaRPr lang="en-TW" dirty="0"/>
          </a:p>
        </p:txBody>
      </p:sp>
      <p:sp>
        <p:nvSpPr>
          <p:cNvPr id="8" name="Rectangle 7">
            <a:extLst>
              <a:ext uri="{FF2B5EF4-FFF2-40B4-BE49-F238E27FC236}">
                <a16:creationId xmlns:a16="http://schemas.microsoft.com/office/drawing/2014/main" id="{78571708-92E4-124D-A7E9-B1EB2543ACE8}"/>
              </a:ext>
            </a:extLst>
          </p:cNvPr>
          <p:cNvSpPr/>
          <p:nvPr/>
        </p:nvSpPr>
        <p:spPr>
          <a:xfrm>
            <a:off x="596900" y="4703056"/>
            <a:ext cx="6159500" cy="987994"/>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9" name="Rectangle 8">
            <a:extLst>
              <a:ext uri="{FF2B5EF4-FFF2-40B4-BE49-F238E27FC236}">
                <a16:creationId xmlns:a16="http://schemas.microsoft.com/office/drawing/2014/main" id="{7ECC429B-CCD8-494C-BA3B-B2D10B257E7B}"/>
              </a:ext>
            </a:extLst>
          </p:cNvPr>
          <p:cNvSpPr/>
          <p:nvPr/>
        </p:nvSpPr>
        <p:spPr>
          <a:xfrm>
            <a:off x="1269487" y="4877681"/>
            <a:ext cx="5242825" cy="646331"/>
          </a:xfrm>
          <a:prstGeom prst="rect">
            <a:avLst/>
          </a:prstGeom>
        </p:spPr>
        <p:txBody>
          <a:bodyPr wrap="square">
            <a:spAutoFit/>
          </a:bodyPr>
          <a:lstStyle/>
          <a:p>
            <a:pPr lvl="0" defTabSz="914400">
              <a:defRPr/>
            </a:pPr>
            <a:r>
              <a:rPr lang="zh-TW" altLang="en-US" dirty="0">
                <a:solidFill>
                  <a:srgbClr val="303233"/>
                </a:solidFill>
                <a:latin typeface="Lato"/>
              </a:rPr>
              <a:t>透過阻止決策樹不再增長的方式來達到剪枝的作，</a:t>
            </a:r>
            <a:endParaRPr lang="en-US" altLang="zh-TW" dirty="0">
              <a:solidFill>
                <a:srgbClr val="303233"/>
              </a:solidFill>
              <a:latin typeface="Lato"/>
            </a:endParaRPr>
          </a:p>
          <a:p>
            <a:pPr lvl="0" defTabSz="914400">
              <a:defRPr/>
            </a:pPr>
            <a:r>
              <a:rPr lang="zh-TW" altLang="en-US" dirty="0">
                <a:solidFill>
                  <a:srgbClr val="303233"/>
                </a:solidFill>
                <a:latin typeface="Lato"/>
              </a:rPr>
              <a:t>來避免過度學習狀況發生。</a:t>
            </a:r>
            <a:endParaRPr lang="en-TW" dirty="0"/>
          </a:p>
        </p:txBody>
      </p:sp>
      <p:pic>
        <p:nvPicPr>
          <p:cNvPr id="10" name="Graphic 9">
            <a:extLst>
              <a:ext uri="{FF2B5EF4-FFF2-40B4-BE49-F238E27FC236}">
                <a16:creationId xmlns:a16="http://schemas.microsoft.com/office/drawing/2014/main" id="{76D549B6-115F-7541-A3B8-BCB6AA423F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9708" y="4961001"/>
            <a:ext cx="495300" cy="495300"/>
          </a:xfrm>
          <a:prstGeom prst="rect">
            <a:avLst/>
          </a:prstGeom>
        </p:spPr>
      </p:pic>
    </p:spTree>
    <p:extLst>
      <p:ext uri="{BB962C8B-B14F-4D97-AF65-F5344CB8AC3E}">
        <p14:creationId xmlns:p14="http://schemas.microsoft.com/office/powerpoint/2010/main" val="3003912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4753A-0441-1B48-BE2C-E66EF4383DCE}"/>
              </a:ext>
            </a:extLst>
          </p:cNvPr>
          <p:cNvSpPr>
            <a:spLocks noGrp="1"/>
          </p:cNvSpPr>
          <p:nvPr>
            <p:ph type="body" sz="quarter" idx="10"/>
          </p:nvPr>
        </p:nvSpPr>
        <p:spPr/>
        <p:txBody>
          <a:bodyPr/>
          <a:lstStyle/>
          <a:p>
            <a:r>
              <a:rPr lang="en-TW" dirty="0"/>
              <a:t>Reference</a:t>
            </a:r>
          </a:p>
        </p:txBody>
      </p:sp>
      <p:sp>
        <p:nvSpPr>
          <p:cNvPr id="3" name="Rectangle 2">
            <a:extLst>
              <a:ext uri="{FF2B5EF4-FFF2-40B4-BE49-F238E27FC236}">
                <a16:creationId xmlns:a16="http://schemas.microsoft.com/office/drawing/2014/main" id="{F62DC0E9-DE50-514C-8090-008B837C01A5}"/>
              </a:ext>
            </a:extLst>
          </p:cNvPr>
          <p:cNvSpPr/>
          <p:nvPr/>
        </p:nvSpPr>
        <p:spPr>
          <a:xfrm>
            <a:off x="502507" y="1197744"/>
            <a:ext cx="9704173" cy="2308324"/>
          </a:xfrm>
          <a:prstGeom prst="rect">
            <a:avLst/>
          </a:prstGeom>
        </p:spPr>
        <p:txBody>
          <a:bodyPr wrap="square">
            <a:spAutoFit/>
          </a:bodyPr>
          <a:lstStyle/>
          <a:p>
            <a:pPr marL="285750" indent="-285750">
              <a:buFont typeface="Arial" panose="020B0604020202020204" pitchFamily="34" charset="0"/>
              <a:buChar char="•"/>
            </a:pPr>
            <a:r>
              <a:rPr lang="en-US" dirty="0">
                <a:hlinkClick r:id="rId2"/>
              </a:rPr>
              <a:t>https://medium.com/ai%E5%8F%8D%E6%96%97%E5%9F%8E/learning-model-decision-tree-2-%E5%9B%9E%E6%AD%B8%E6%A8%B9-566a7ed9417e</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3"/>
              </a:rPr>
              <a:t>https://www.twblogs.net/a/5b7c0be02b71770a43d90ad8</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4"/>
              </a:rPr>
              <a:t>https://zhuanlan.zhihu.com/p/82054400</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5"/>
              </a:rPr>
              <a:t>https://www.itread01.com/content/1546975998.html</a:t>
            </a:r>
            <a:endParaRPr lang="en-US" dirty="0"/>
          </a:p>
        </p:txBody>
      </p:sp>
    </p:spTree>
    <p:extLst>
      <p:ext uri="{BB962C8B-B14F-4D97-AF65-F5344CB8AC3E}">
        <p14:creationId xmlns:p14="http://schemas.microsoft.com/office/powerpoint/2010/main" val="1700905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學習目標</a:t>
            </a:r>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dirty="0"/>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865975"/>
            <a:ext cx="4474107" cy="271549"/>
          </a:xfrm>
        </p:spPr>
        <p:txBody>
          <a:bodyPr/>
          <a:lstStyle/>
          <a:p>
            <a:endParaRPr lang="en-TW" dirty="0"/>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zh-CN" altLang="en-US" sz="4000" dirty="0"/>
              <a:t>決策樹</a:t>
            </a:r>
            <a:r>
              <a:rPr lang="en-US" altLang="zh-CN" sz="4000" dirty="0"/>
              <a:t> </a:t>
            </a:r>
            <a:r>
              <a:rPr lang="en-US" altLang="zh-CN" sz="3200" dirty="0"/>
              <a:t>(</a:t>
            </a:r>
            <a:r>
              <a:rPr lang="zh-TW" altLang="en-US" sz="3200" dirty="0"/>
              <a:t>迴歸器</a:t>
            </a:r>
            <a:r>
              <a:rPr lang="en-US" altLang="zh-TW" sz="3200" dirty="0"/>
              <a:t>)</a:t>
            </a:r>
          </a:p>
          <a:p>
            <a:r>
              <a:rPr lang="zh-CN" altLang="en-US" sz="3200" kern="0" dirty="0"/>
              <a:t>觀念講解</a:t>
            </a:r>
          </a:p>
        </p:txBody>
      </p:sp>
    </p:spTree>
    <p:extLst>
      <p:ext uri="{BB962C8B-B14F-4D97-AF65-F5344CB8AC3E}">
        <p14:creationId xmlns:p14="http://schemas.microsoft.com/office/powerpoint/2010/main" val="174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59F2B1-9B22-314E-AD02-52FEEE42C33C}"/>
              </a:ext>
            </a:extLst>
          </p:cNvPr>
          <p:cNvSpPr>
            <a:spLocks noGrp="1"/>
          </p:cNvSpPr>
          <p:nvPr>
            <p:ph type="body" sz="quarter" idx="10"/>
          </p:nvPr>
        </p:nvSpPr>
        <p:spPr>
          <a:xfrm>
            <a:off x="973085" y="250634"/>
            <a:ext cx="10952615" cy="590931"/>
          </a:xfrm>
        </p:spPr>
        <p:txBody>
          <a:bodyPr/>
          <a:lstStyle/>
          <a:p>
            <a:r>
              <a:rPr lang="en-US" altLang="zh-TW" dirty="0"/>
              <a:t>Decision Tree Regression</a:t>
            </a:r>
            <a:endParaRPr lang="zh-CN" altLang="en-US" dirty="0"/>
          </a:p>
        </p:txBody>
      </p:sp>
      <p:sp>
        <p:nvSpPr>
          <p:cNvPr id="47" name="Rectangle 46">
            <a:extLst>
              <a:ext uri="{FF2B5EF4-FFF2-40B4-BE49-F238E27FC236}">
                <a16:creationId xmlns:a16="http://schemas.microsoft.com/office/drawing/2014/main" id="{E8A423D6-C1EB-084C-A935-2EF3772AB219}"/>
              </a:ext>
            </a:extLst>
          </p:cNvPr>
          <p:cNvSpPr/>
          <p:nvPr/>
        </p:nvSpPr>
        <p:spPr>
          <a:xfrm>
            <a:off x="354799" y="1011620"/>
            <a:ext cx="10862549" cy="1436675"/>
          </a:xfrm>
          <a:prstGeom prst="rect">
            <a:avLst/>
          </a:prstGeom>
        </p:spPr>
        <p:txBody>
          <a:bodyPr wrap="square">
            <a:spAutoFit/>
          </a:bodyPr>
          <a:lstStyle/>
          <a:p>
            <a:pPr>
              <a:lnSpc>
                <a:spcPct val="150000"/>
              </a:lnSpc>
            </a:pP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當數據集的輸出爲連續性數值時，該樹算法就是一個迴歸樹。透過樹的展開，並用葉節點的均值作爲預測值。</a:t>
            </a:r>
          </a:p>
          <a:p>
            <a:pPr marL="342900" indent="-342900">
              <a:lnSpc>
                <a:spcPct val="150000"/>
              </a:lnSpc>
              <a:buFont typeface="Arial" panose="020B0604020202020204" pitchFamily="34" charset="0"/>
              <a:buChar char="•"/>
            </a:pPr>
            <a:endPar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endParaRPr>
          </a:p>
        </p:txBody>
      </p:sp>
      <p:graphicFrame>
        <p:nvGraphicFramePr>
          <p:cNvPr id="6" name="Table 6">
            <a:extLst>
              <a:ext uri="{FF2B5EF4-FFF2-40B4-BE49-F238E27FC236}">
                <a16:creationId xmlns:a16="http://schemas.microsoft.com/office/drawing/2014/main" id="{8701D51B-4759-2747-9354-C3414F5E63DC}"/>
              </a:ext>
            </a:extLst>
          </p:cNvPr>
          <p:cNvGraphicFramePr>
            <a:graphicFrameLocks noGrp="1"/>
          </p:cNvGraphicFramePr>
          <p:nvPr>
            <p:extLst>
              <p:ext uri="{D42A27DB-BD31-4B8C-83A1-F6EECF244321}">
                <p14:modId xmlns:p14="http://schemas.microsoft.com/office/powerpoint/2010/main" val="677093352"/>
              </p:ext>
            </p:extLst>
          </p:nvPr>
        </p:nvGraphicFramePr>
        <p:xfrm>
          <a:off x="2259368" y="1771030"/>
          <a:ext cx="8128001" cy="111252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2000496199"/>
                    </a:ext>
                  </a:extLst>
                </a:gridCol>
                <a:gridCol w="1161143">
                  <a:extLst>
                    <a:ext uri="{9D8B030D-6E8A-4147-A177-3AD203B41FA5}">
                      <a16:colId xmlns:a16="http://schemas.microsoft.com/office/drawing/2014/main" val="1612482491"/>
                    </a:ext>
                  </a:extLst>
                </a:gridCol>
                <a:gridCol w="1161143">
                  <a:extLst>
                    <a:ext uri="{9D8B030D-6E8A-4147-A177-3AD203B41FA5}">
                      <a16:colId xmlns:a16="http://schemas.microsoft.com/office/drawing/2014/main" val="3161518144"/>
                    </a:ext>
                  </a:extLst>
                </a:gridCol>
                <a:gridCol w="1161143">
                  <a:extLst>
                    <a:ext uri="{9D8B030D-6E8A-4147-A177-3AD203B41FA5}">
                      <a16:colId xmlns:a16="http://schemas.microsoft.com/office/drawing/2014/main" val="2988458658"/>
                    </a:ext>
                  </a:extLst>
                </a:gridCol>
                <a:gridCol w="1161143">
                  <a:extLst>
                    <a:ext uri="{9D8B030D-6E8A-4147-A177-3AD203B41FA5}">
                      <a16:colId xmlns:a16="http://schemas.microsoft.com/office/drawing/2014/main" val="871835523"/>
                    </a:ext>
                  </a:extLst>
                </a:gridCol>
                <a:gridCol w="1161143">
                  <a:extLst>
                    <a:ext uri="{9D8B030D-6E8A-4147-A177-3AD203B41FA5}">
                      <a16:colId xmlns:a16="http://schemas.microsoft.com/office/drawing/2014/main" val="4123053703"/>
                    </a:ext>
                  </a:extLst>
                </a:gridCol>
                <a:gridCol w="1161143">
                  <a:extLst>
                    <a:ext uri="{9D8B030D-6E8A-4147-A177-3AD203B41FA5}">
                      <a16:colId xmlns:a16="http://schemas.microsoft.com/office/drawing/2014/main" val="3868149317"/>
                    </a:ext>
                  </a:extLst>
                </a:gridCol>
              </a:tblGrid>
              <a:tr h="370840">
                <a:tc>
                  <a:txBody>
                    <a:bodyPr/>
                    <a:lstStyle/>
                    <a:p>
                      <a:pPr algn="ctr"/>
                      <a:endParaRPr lang="en-TW" dirty="0"/>
                    </a:p>
                  </a:txBody>
                  <a:tcPr/>
                </a:tc>
                <a:tc>
                  <a:txBody>
                    <a:bodyPr/>
                    <a:lstStyle/>
                    <a:p>
                      <a:pPr algn="ctr"/>
                      <a:r>
                        <a:rPr lang="en-TW" dirty="0"/>
                        <a:t>1</a:t>
                      </a:r>
                    </a:p>
                  </a:txBody>
                  <a:tcPr/>
                </a:tc>
                <a:tc>
                  <a:txBody>
                    <a:bodyPr/>
                    <a:lstStyle/>
                    <a:p>
                      <a:pPr algn="ctr"/>
                      <a:r>
                        <a:rPr lang="en-TW" dirty="0"/>
                        <a:t>2</a:t>
                      </a:r>
                    </a:p>
                  </a:txBody>
                  <a:tcPr/>
                </a:tc>
                <a:tc>
                  <a:txBody>
                    <a:bodyPr/>
                    <a:lstStyle/>
                    <a:p>
                      <a:pPr algn="ctr"/>
                      <a:r>
                        <a:rPr lang="en-TW" dirty="0"/>
                        <a:t>3</a:t>
                      </a:r>
                    </a:p>
                  </a:txBody>
                  <a:tcPr/>
                </a:tc>
                <a:tc>
                  <a:txBody>
                    <a:bodyPr/>
                    <a:lstStyle/>
                    <a:p>
                      <a:pPr algn="ctr"/>
                      <a:r>
                        <a:rPr lang="en-TW" dirty="0"/>
                        <a:t>4</a:t>
                      </a:r>
                    </a:p>
                  </a:txBody>
                  <a:tcPr/>
                </a:tc>
                <a:tc>
                  <a:txBody>
                    <a:bodyPr/>
                    <a:lstStyle/>
                    <a:p>
                      <a:pPr algn="ctr"/>
                      <a:r>
                        <a:rPr lang="en-TW" dirty="0"/>
                        <a:t>5</a:t>
                      </a:r>
                    </a:p>
                  </a:txBody>
                  <a:tcPr/>
                </a:tc>
                <a:tc>
                  <a:txBody>
                    <a:bodyPr/>
                    <a:lstStyle/>
                    <a:p>
                      <a:pPr algn="ctr"/>
                      <a:r>
                        <a:rPr lang="en-TW" dirty="0"/>
                        <a:t>6</a:t>
                      </a:r>
                    </a:p>
                  </a:txBody>
                  <a:tcPr/>
                </a:tc>
                <a:extLst>
                  <a:ext uri="{0D108BD9-81ED-4DB2-BD59-A6C34878D82A}">
                    <a16:rowId xmlns:a16="http://schemas.microsoft.com/office/drawing/2014/main" val="1204056651"/>
                  </a:ext>
                </a:extLst>
              </a:tr>
              <a:tr h="370840">
                <a:tc>
                  <a:txBody>
                    <a:bodyPr/>
                    <a:lstStyle/>
                    <a:p>
                      <a:pPr algn="ctr"/>
                      <a:r>
                        <a:rPr lang="en-TW" sz="1400" dirty="0"/>
                        <a:t>x</a:t>
                      </a:r>
                    </a:p>
                  </a:txBody>
                  <a:tcPr/>
                </a:tc>
                <a:tc>
                  <a:txBody>
                    <a:bodyPr/>
                    <a:lstStyle/>
                    <a:p>
                      <a:pPr algn="ctr"/>
                      <a:r>
                        <a:rPr lang="en-TW" sz="1400" dirty="0"/>
                        <a:t>0.67</a:t>
                      </a:r>
                    </a:p>
                  </a:txBody>
                  <a:tcPr/>
                </a:tc>
                <a:tc>
                  <a:txBody>
                    <a:bodyPr/>
                    <a:lstStyle/>
                    <a:p>
                      <a:pPr algn="ctr"/>
                      <a:r>
                        <a:rPr lang="en-TW" sz="1400" dirty="0"/>
                        <a:t>0.27</a:t>
                      </a:r>
                    </a:p>
                  </a:txBody>
                  <a:tcPr/>
                </a:tc>
                <a:tc>
                  <a:txBody>
                    <a:bodyPr/>
                    <a:lstStyle/>
                    <a:p>
                      <a:pPr algn="ctr"/>
                      <a:r>
                        <a:rPr lang="en-TW" sz="1400" dirty="0"/>
                        <a:t>0.73</a:t>
                      </a:r>
                    </a:p>
                  </a:txBody>
                  <a:tcPr/>
                </a:tc>
                <a:tc>
                  <a:txBody>
                    <a:bodyPr/>
                    <a:lstStyle/>
                    <a:p>
                      <a:pPr algn="ctr"/>
                      <a:r>
                        <a:rPr lang="en-TW" sz="1400" dirty="0"/>
                        <a:t>0.96</a:t>
                      </a:r>
                    </a:p>
                  </a:txBody>
                  <a:tcPr/>
                </a:tc>
                <a:tc>
                  <a:txBody>
                    <a:bodyPr/>
                    <a:lstStyle/>
                    <a:p>
                      <a:pPr algn="ctr"/>
                      <a:r>
                        <a:rPr lang="en-TW" sz="1400" dirty="0"/>
                        <a:t>0.24</a:t>
                      </a:r>
                    </a:p>
                  </a:txBody>
                  <a:tcPr/>
                </a:tc>
                <a:tc>
                  <a:txBody>
                    <a:bodyPr/>
                    <a:lstStyle/>
                    <a:p>
                      <a:pPr algn="ctr"/>
                      <a:r>
                        <a:rPr lang="en-TW" sz="1400" dirty="0"/>
                        <a:t>0.57</a:t>
                      </a:r>
                    </a:p>
                  </a:txBody>
                  <a:tcPr/>
                </a:tc>
                <a:extLst>
                  <a:ext uri="{0D108BD9-81ED-4DB2-BD59-A6C34878D82A}">
                    <a16:rowId xmlns:a16="http://schemas.microsoft.com/office/drawing/2014/main" val="2942689299"/>
                  </a:ext>
                </a:extLst>
              </a:tr>
              <a:tr h="370840">
                <a:tc>
                  <a:txBody>
                    <a:bodyPr/>
                    <a:lstStyle/>
                    <a:p>
                      <a:pPr algn="ctr"/>
                      <a:r>
                        <a:rPr lang="en-TW" sz="1400" dirty="0"/>
                        <a:t>y</a:t>
                      </a:r>
                    </a:p>
                  </a:txBody>
                  <a:tcPr/>
                </a:tc>
                <a:tc>
                  <a:txBody>
                    <a:bodyPr/>
                    <a:lstStyle/>
                    <a:p>
                      <a:pPr algn="ctr"/>
                      <a:r>
                        <a:rPr lang="en-TW" sz="1400" dirty="0"/>
                        <a:t>15.5</a:t>
                      </a:r>
                    </a:p>
                  </a:txBody>
                  <a:tcPr/>
                </a:tc>
                <a:tc>
                  <a:txBody>
                    <a:bodyPr/>
                    <a:lstStyle/>
                    <a:p>
                      <a:pPr algn="ctr"/>
                      <a:r>
                        <a:rPr lang="en-TW" sz="1400" dirty="0"/>
                        <a:t>16.5</a:t>
                      </a:r>
                    </a:p>
                  </a:txBody>
                  <a:tcPr/>
                </a:tc>
                <a:tc>
                  <a:txBody>
                    <a:bodyPr/>
                    <a:lstStyle/>
                    <a:p>
                      <a:pPr algn="ctr"/>
                      <a:r>
                        <a:rPr lang="en-TW" sz="1400" dirty="0"/>
                        <a:t>17.8</a:t>
                      </a:r>
                    </a:p>
                  </a:txBody>
                  <a:tcPr/>
                </a:tc>
                <a:tc>
                  <a:txBody>
                    <a:bodyPr/>
                    <a:lstStyle/>
                    <a:p>
                      <a:pPr algn="ctr"/>
                      <a:r>
                        <a:rPr lang="en-TW" sz="1400" dirty="0"/>
                        <a:t>18.4</a:t>
                      </a:r>
                    </a:p>
                  </a:txBody>
                  <a:tcPr/>
                </a:tc>
                <a:tc>
                  <a:txBody>
                    <a:bodyPr/>
                    <a:lstStyle/>
                    <a:p>
                      <a:pPr algn="ctr"/>
                      <a:r>
                        <a:rPr lang="en-TW" sz="1400" dirty="0"/>
                        <a:t>16.1</a:t>
                      </a:r>
                    </a:p>
                  </a:txBody>
                  <a:tcPr/>
                </a:tc>
                <a:tc>
                  <a:txBody>
                    <a:bodyPr/>
                    <a:lstStyle/>
                    <a:p>
                      <a:pPr algn="ctr"/>
                      <a:r>
                        <a:rPr lang="en-TW" sz="1400" dirty="0"/>
                        <a:t>17.3</a:t>
                      </a:r>
                    </a:p>
                  </a:txBody>
                  <a:tcPr/>
                </a:tc>
                <a:extLst>
                  <a:ext uri="{0D108BD9-81ED-4DB2-BD59-A6C34878D82A}">
                    <a16:rowId xmlns:a16="http://schemas.microsoft.com/office/drawing/2014/main" val="3735855129"/>
                  </a:ext>
                </a:extLst>
              </a:tr>
            </a:tbl>
          </a:graphicData>
        </a:graphic>
      </p:graphicFrame>
      <p:sp>
        <p:nvSpPr>
          <p:cNvPr id="53" name="Google Shape;1660;p163">
            <a:extLst>
              <a:ext uri="{FF2B5EF4-FFF2-40B4-BE49-F238E27FC236}">
                <a16:creationId xmlns:a16="http://schemas.microsoft.com/office/drawing/2014/main" id="{ACAF6324-E0F8-4A47-BCAB-D87621825C28}"/>
              </a:ext>
            </a:extLst>
          </p:cNvPr>
          <p:cNvSpPr txBox="1"/>
          <p:nvPr/>
        </p:nvSpPr>
        <p:spPr>
          <a:xfrm>
            <a:off x="10570612" y="2199891"/>
            <a:ext cx="714034" cy="590932"/>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0000"/>
              </a:buClr>
              <a:buSzPts val="1800"/>
              <a:buFont typeface="Arial"/>
              <a:buNone/>
            </a:pPr>
            <a:r>
              <a:rPr lang="en-US"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rPr>
              <a:t>.  .  .</a:t>
            </a:r>
            <a:endParaRPr sz="1600" i="0" u="none" strike="noStrike" kern="0" cap="none" dirty="0">
              <a:solidFill>
                <a:schemeClr val="accent3">
                  <a:lumMod val="25000"/>
                </a:schemeClr>
              </a:solidFill>
              <a:latin typeface="Toppan Bunkyu Midashi Gothic Ex" panose="020B0900000000000000" pitchFamily="34" charset="-128"/>
              <a:ea typeface="Toppan Bunkyu Midashi Gothic Ex" panose="020B0900000000000000" pitchFamily="34" charset="-128"/>
              <a:cs typeface="Calibri"/>
              <a:sym typeface="Calibri"/>
            </a:endParaRPr>
          </a:p>
        </p:txBody>
      </p:sp>
      <p:pic>
        <p:nvPicPr>
          <p:cNvPr id="7" name="Picture 6">
            <a:extLst>
              <a:ext uri="{FF2B5EF4-FFF2-40B4-BE49-F238E27FC236}">
                <a16:creationId xmlns:a16="http://schemas.microsoft.com/office/drawing/2014/main" id="{951B2D7A-5A2C-EB40-90C7-A018B867D926}"/>
              </a:ext>
            </a:extLst>
          </p:cNvPr>
          <p:cNvPicPr>
            <a:picLocks noChangeAspect="1"/>
          </p:cNvPicPr>
          <p:nvPr/>
        </p:nvPicPr>
        <p:blipFill>
          <a:blip r:embed="rId3"/>
          <a:srcRect/>
          <a:stretch/>
        </p:blipFill>
        <p:spPr>
          <a:xfrm>
            <a:off x="941185" y="3111076"/>
            <a:ext cx="5193153" cy="3027326"/>
          </a:xfrm>
          <a:prstGeom prst="rect">
            <a:avLst/>
          </a:prstGeom>
        </p:spPr>
      </p:pic>
      <p:cxnSp>
        <p:nvCxnSpPr>
          <p:cNvPr id="35" name="Straight Arrow Connector 34">
            <a:extLst>
              <a:ext uri="{FF2B5EF4-FFF2-40B4-BE49-F238E27FC236}">
                <a16:creationId xmlns:a16="http://schemas.microsoft.com/office/drawing/2014/main" id="{7D828D49-3244-254D-9320-829D6127BB79}"/>
              </a:ext>
            </a:extLst>
          </p:cNvPr>
          <p:cNvCxnSpPr>
            <a:cxnSpLocks/>
          </p:cNvCxnSpPr>
          <p:nvPr/>
        </p:nvCxnSpPr>
        <p:spPr>
          <a:xfrm flipV="1">
            <a:off x="7049293" y="3528176"/>
            <a:ext cx="0" cy="2178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F0DCF0F-89AD-7247-A30A-25EDE8807E32}"/>
              </a:ext>
            </a:extLst>
          </p:cNvPr>
          <p:cNvCxnSpPr>
            <a:cxnSpLocks/>
          </p:cNvCxnSpPr>
          <p:nvPr/>
        </p:nvCxnSpPr>
        <p:spPr>
          <a:xfrm>
            <a:off x="7039019" y="5704586"/>
            <a:ext cx="33483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3C3838B-9BCD-AA44-8EB6-3FD46E57D170}"/>
              </a:ext>
            </a:extLst>
          </p:cNvPr>
          <p:cNvSpPr/>
          <p:nvPr/>
        </p:nvSpPr>
        <p:spPr>
          <a:xfrm>
            <a:off x="10521675" y="5519920"/>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38" name="Rectangle 37">
            <a:extLst>
              <a:ext uri="{FF2B5EF4-FFF2-40B4-BE49-F238E27FC236}">
                <a16:creationId xmlns:a16="http://schemas.microsoft.com/office/drawing/2014/main" id="{F7D738AF-EBCF-1841-946E-8A32D355884A}"/>
              </a:ext>
            </a:extLst>
          </p:cNvPr>
          <p:cNvSpPr/>
          <p:nvPr/>
        </p:nvSpPr>
        <p:spPr>
          <a:xfrm>
            <a:off x="6894588" y="3029149"/>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40" name="Oval 39">
            <a:extLst>
              <a:ext uri="{FF2B5EF4-FFF2-40B4-BE49-F238E27FC236}">
                <a16:creationId xmlns:a16="http://schemas.microsoft.com/office/drawing/2014/main" id="{5A44F71B-2A35-6C46-82EE-A6CB076B9BE7}"/>
              </a:ext>
            </a:extLst>
          </p:cNvPr>
          <p:cNvSpPr/>
          <p:nvPr/>
        </p:nvSpPr>
        <p:spPr>
          <a:xfrm>
            <a:off x="9038148" y="436154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B28C459-6332-0F40-A8C3-C6B0F31A713C}"/>
              </a:ext>
            </a:extLst>
          </p:cNvPr>
          <p:cNvSpPr/>
          <p:nvPr/>
        </p:nvSpPr>
        <p:spPr>
          <a:xfrm>
            <a:off x="8830929" y="450773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A941A3E-9911-7F44-8F57-8CF296785EE7}"/>
              </a:ext>
            </a:extLst>
          </p:cNvPr>
          <p:cNvSpPr/>
          <p:nvPr/>
        </p:nvSpPr>
        <p:spPr>
          <a:xfrm>
            <a:off x="9251306" y="404019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DB4B0B1-A772-9148-A707-945C5C731CDC}"/>
              </a:ext>
            </a:extLst>
          </p:cNvPr>
          <p:cNvSpPr/>
          <p:nvPr/>
        </p:nvSpPr>
        <p:spPr>
          <a:xfrm>
            <a:off x="8694563" y="432830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7954E053-154D-024E-B21A-2D9CF07FAF18}"/>
              </a:ext>
            </a:extLst>
          </p:cNvPr>
          <p:cNvSpPr/>
          <p:nvPr/>
        </p:nvSpPr>
        <p:spPr>
          <a:xfrm>
            <a:off x="9546961" y="372347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0FB0345-6D93-C145-9DCA-53F4E891E553}"/>
              </a:ext>
            </a:extLst>
          </p:cNvPr>
          <p:cNvSpPr/>
          <p:nvPr/>
        </p:nvSpPr>
        <p:spPr>
          <a:xfrm>
            <a:off x="9726133" y="402508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22CF8EE-5783-FB4F-9D19-0973C5C67ED8}"/>
              </a:ext>
            </a:extLst>
          </p:cNvPr>
          <p:cNvSpPr/>
          <p:nvPr/>
        </p:nvSpPr>
        <p:spPr>
          <a:xfrm>
            <a:off x="9438961" y="407908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BB5F4C9-DB31-0947-8F53-E068597C4D62}"/>
              </a:ext>
            </a:extLst>
          </p:cNvPr>
          <p:cNvSpPr/>
          <p:nvPr/>
        </p:nvSpPr>
        <p:spPr>
          <a:xfrm>
            <a:off x="9086303" y="463416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412530-DCE6-0E4F-9154-A2D3BACCAA23}"/>
              </a:ext>
            </a:extLst>
          </p:cNvPr>
          <p:cNvSpPr/>
          <p:nvPr/>
        </p:nvSpPr>
        <p:spPr>
          <a:xfrm>
            <a:off x="7603682" y="507574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4" name="Oval 53">
            <a:extLst>
              <a:ext uri="{FF2B5EF4-FFF2-40B4-BE49-F238E27FC236}">
                <a16:creationId xmlns:a16="http://schemas.microsoft.com/office/drawing/2014/main" id="{4B9AAF6E-862A-AA42-B9B7-43C516CFC622}"/>
              </a:ext>
            </a:extLst>
          </p:cNvPr>
          <p:cNvSpPr/>
          <p:nvPr/>
        </p:nvSpPr>
        <p:spPr>
          <a:xfrm>
            <a:off x="7821365" y="4938088"/>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5" name="Oval 54">
            <a:extLst>
              <a:ext uri="{FF2B5EF4-FFF2-40B4-BE49-F238E27FC236}">
                <a16:creationId xmlns:a16="http://schemas.microsoft.com/office/drawing/2014/main" id="{86242F26-C136-A146-BB32-9DF62FF7797F}"/>
              </a:ext>
            </a:extLst>
          </p:cNvPr>
          <p:cNvSpPr/>
          <p:nvPr/>
        </p:nvSpPr>
        <p:spPr>
          <a:xfrm>
            <a:off x="7657682" y="5322412"/>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6" name="Oval 55">
            <a:extLst>
              <a:ext uri="{FF2B5EF4-FFF2-40B4-BE49-F238E27FC236}">
                <a16:creationId xmlns:a16="http://schemas.microsoft.com/office/drawing/2014/main" id="{BC85C766-55C7-054D-BA3D-A25777740171}"/>
              </a:ext>
            </a:extLst>
          </p:cNvPr>
          <p:cNvSpPr/>
          <p:nvPr/>
        </p:nvSpPr>
        <p:spPr>
          <a:xfrm>
            <a:off x="8367485" y="482685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7" name="Oval 56">
            <a:extLst>
              <a:ext uri="{FF2B5EF4-FFF2-40B4-BE49-F238E27FC236}">
                <a16:creationId xmlns:a16="http://schemas.microsoft.com/office/drawing/2014/main" id="{D4D402A4-67F1-F749-B736-8CE19B7E2B03}"/>
              </a:ext>
            </a:extLst>
          </p:cNvPr>
          <p:cNvSpPr/>
          <p:nvPr/>
        </p:nvSpPr>
        <p:spPr>
          <a:xfrm>
            <a:off x="8600686" y="4885563"/>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8" name="Oval 57">
            <a:extLst>
              <a:ext uri="{FF2B5EF4-FFF2-40B4-BE49-F238E27FC236}">
                <a16:creationId xmlns:a16="http://schemas.microsoft.com/office/drawing/2014/main" id="{A9BDF83D-9AED-654F-AC55-D22527364DBF}"/>
              </a:ext>
            </a:extLst>
          </p:cNvPr>
          <p:cNvSpPr/>
          <p:nvPr/>
        </p:nvSpPr>
        <p:spPr>
          <a:xfrm>
            <a:off x="8182053" y="469540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9" name="Oval 58">
            <a:extLst>
              <a:ext uri="{FF2B5EF4-FFF2-40B4-BE49-F238E27FC236}">
                <a16:creationId xmlns:a16="http://schemas.microsoft.com/office/drawing/2014/main" id="{51DEE9C0-F614-2B48-A710-FEC4472DA961}"/>
              </a:ext>
            </a:extLst>
          </p:cNvPr>
          <p:cNvSpPr/>
          <p:nvPr/>
        </p:nvSpPr>
        <p:spPr>
          <a:xfrm>
            <a:off x="8111941" y="507574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0" name="Oval 59">
            <a:extLst>
              <a:ext uri="{FF2B5EF4-FFF2-40B4-BE49-F238E27FC236}">
                <a16:creationId xmlns:a16="http://schemas.microsoft.com/office/drawing/2014/main" id="{F6A960BA-B7F1-1949-BB55-4595AC2A0885}"/>
              </a:ext>
            </a:extLst>
          </p:cNvPr>
          <p:cNvSpPr/>
          <p:nvPr/>
        </p:nvSpPr>
        <p:spPr>
          <a:xfrm>
            <a:off x="7878741" y="513681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1" name="Oval 60">
            <a:extLst>
              <a:ext uri="{FF2B5EF4-FFF2-40B4-BE49-F238E27FC236}">
                <a16:creationId xmlns:a16="http://schemas.microsoft.com/office/drawing/2014/main" id="{194D4B87-AD37-D241-A2BA-E52530D8C737}"/>
              </a:ext>
            </a:extLst>
          </p:cNvPr>
          <p:cNvSpPr/>
          <p:nvPr/>
        </p:nvSpPr>
        <p:spPr>
          <a:xfrm>
            <a:off x="8467674" y="465320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cxnSp>
        <p:nvCxnSpPr>
          <p:cNvPr id="14" name="Straight Connector 13">
            <a:extLst>
              <a:ext uri="{FF2B5EF4-FFF2-40B4-BE49-F238E27FC236}">
                <a16:creationId xmlns:a16="http://schemas.microsoft.com/office/drawing/2014/main" id="{8814786A-07A3-D644-B56B-8CA69B2F0598}"/>
              </a:ext>
            </a:extLst>
          </p:cNvPr>
          <p:cNvCxnSpPr>
            <a:cxnSpLocks/>
          </p:cNvCxnSpPr>
          <p:nvPr/>
        </p:nvCxnSpPr>
        <p:spPr>
          <a:xfrm>
            <a:off x="8054459" y="4507731"/>
            <a:ext cx="0" cy="1102497"/>
          </a:xfrm>
          <a:prstGeom prst="line">
            <a:avLst/>
          </a:prstGeom>
          <a:ln w="6350">
            <a:prstDash val="lgDash"/>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8A51DFCF-ECF8-F145-9996-123C0E9A4B20}"/>
              </a:ext>
            </a:extLst>
          </p:cNvPr>
          <p:cNvCxnSpPr>
            <a:cxnSpLocks/>
          </p:cNvCxnSpPr>
          <p:nvPr/>
        </p:nvCxnSpPr>
        <p:spPr>
          <a:xfrm>
            <a:off x="8690686" y="4233193"/>
            <a:ext cx="0" cy="1102497"/>
          </a:xfrm>
          <a:prstGeom prst="line">
            <a:avLst/>
          </a:prstGeom>
          <a:ln w="6350">
            <a:prstDash val="lgDash"/>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2B9332E-7C35-164E-B990-F175BCE70AE6}"/>
              </a:ext>
            </a:extLst>
          </p:cNvPr>
          <p:cNvCxnSpPr>
            <a:cxnSpLocks/>
          </p:cNvCxnSpPr>
          <p:nvPr/>
        </p:nvCxnSpPr>
        <p:spPr>
          <a:xfrm>
            <a:off x="9251306" y="3850891"/>
            <a:ext cx="0" cy="1102497"/>
          </a:xfrm>
          <a:prstGeom prst="line">
            <a:avLst/>
          </a:prstGeom>
          <a:ln w="6350">
            <a:prstDash val="lgDash"/>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FCDA8238-4D6A-6B4F-AA87-DC472CB03FA8}"/>
              </a:ext>
            </a:extLst>
          </p:cNvPr>
          <p:cNvSpPr/>
          <p:nvPr/>
        </p:nvSpPr>
        <p:spPr>
          <a:xfrm>
            <a:off x="43032" y="3421733"/>
            <a:ext cx="1289135" cy="308995"/>
          </a:xfrm>
          <a:prstGeom prst="rect">
            <a:avLst/>
          </a:prstGeom>
        </p:spPr>
        <p:txBody>
          <a:bodyPr wrap="none">
            <a:spAutoFit/>
          </a:bodyPr>
          <a:lstStyle/>
          <a:p>
            <a:pPr algn="ctr">
              <a:lnSpc>
                <a:spcPct val="130000"/>
              </a:lnSpc>
            </a:pPr>
            <a:r>
              <a:rPr lang="en-US" sz="1200" dirty="0" err="1">
                <a:latin typeface="微软雅黑" panose="020B0503020204020204" pitchFamily="34" charset="-122"/>
                <a:ea typeface="微软雅黑" panose="020B0503020204020204" pitchFamily="34" charset="-122"/>
              </a:rPr>
              <a:t>max_depth</a:t>
            </a:r>
            <a:r>
              <a:rPr lang="en-US" sz="1200" dirty="0">
                <a:latin typeface="微软雅黑" panose="020B0503020204020204" pitchFamily="34" charset="-122"/>
                <a:ea typeface="微软雅黑" panose="020B0503020204020204" pitchFamily="34" charset="-122"/>
              </a:rPr>
              <a:t> = 2</a:t>
            </a:r>
            <a:endParaRPr lang="en-TW" sz="1200" dirty="0">
              <a:latin typeface="微软雅黑" panose="020B0503020204020204" pitchFamily="34" charset="-122"/>
              <a:ea typeface="微软雅黑" panose="020B0503020204020204" pitchFamily="34" charset="-122"/>
            </a:endParaRPr>
          </a:p>
        </p:txBody>
      </p:sp>
      <p:cxnSp>
        <p:nvCxnSpPr>
          <p:cNvPr id="75" name="Straight Arrow Connector 74">
            <a:extLst>
              <a:ext uri="{FF2B5EF4-FFF2-40B4-BE49-F238E27FC236}">
                <a16:creationId xmlns:a16="http://schemas.microsoft.com/office/drawing/2014/main" id="{33F6B116-C3AD-BA44-ACE5-8C2ACD7C4BF8}"/>
              </a:ext>
            </a:extLst>
          </p:cNvPr>
          <p:cNvCxnSpPr>
            <a:cxnSpLocks/>
          </p:cNvCxnSpPr>
          <p:nvPr/>
        </p:nvCxnSpPr>
        <p:spPr>
          <a:xfrm>
            <a:off x="1300016" y="3608829"/>
            <a:ext cx="771467" cy="90000"/>
          </a:xfrm>
          <a:prstGeom prst="straightConnector1">
            <a:avLst/>
          </a:prstGeom>
          <a:ln w="12700">
            <a:prstDash val="sysDash"/>
            <a:tailEnd type="triangle"/>
          </a:ln>
        </p:spPr>
        <p:style>
          <a:lnRef idx="1">
            <a:schemeClr val="dk1"/>
          </a:lnRef>
          <a:fillRef idx="0">
            <a:schemeClr val="dk1"/>
          </a:fillRef>
          <a:effectRef idx="0">
            <a:schemeClr val="dk1"/>
          </a:effectRef>
          <a:fontRef idx="minor">
            <a:schemeClr val="tx1"/>
          </a:fontRef>
        </p:style>
      </p:cxnSp>
      <p:sp>
        <p:nvSpPr>
          <p:cNvPr id="77" name="Rectangle 76">
            <a:extLst>
              <a:ext uri="{FF2B5EF4-FFF2-40B4-BE49-F238E27FC236}">
                <a16:creationId xmlns:a16="http://schemas.microsoft.com/office/drawing/2014/main" id="{B644E5C6-DE48-AD4A-A725-ABEC8FBA8D3E}"/>
              </a:ext>
            </a:extLst>
          </p:cNvPr>
          <p:cNvSpPr/>
          <p:nvPr/>
        </p:nvSpPr>
        <p:spPr>
          <a:xfrm>
            <a:off x="8456953" y="5732860"/>
            <a:ext cx="481222" cy="254813"/>
          </a:xfrm>
          <a:prstGeom prst="rect">
            <a:avLst/>
          </a:prstGeom>
        </p:spPr>
        <p:txBody>
          <a:bodyPr wrap="none">
            <a:spAutoFit/>
          </a:bodyPr>
          <a:lstStyle/>
          <a:p>
            <a:pPr algn="ctr">
              <a:lnSpc>
                <a:spcPct val="130000"/>
              </a:lnSpc>
            </a:pPr>
            <a:r>
              <a:rPr lang="en-US" sz="900" dirty="0">
                <a:latin typeface="微软雅黑" panose="020B0503020204020204" pitchFamily="34" charset="-122"/>
                <a:ea typeface="微软雅黑" panose="020B0503020204020204" pitchFamily="34" charset="-122"/>
              </a:rPr>
              <a:t>0.496</a:t>
            </a:r>
            <a:endParaRPr lang="en-TW" sz="900" dirty="0">
              <a:latin typeface="微软雅黑" panose="020B0503020204020204" pitchFamily="34" charset="-122"/>
              <a:ea typeface="微软雅黑" panose="020B0503020204020204" pitchFamily="34" charset="-122"/>
            </a:endParaRPr>
          </a:p>
        </p:txBody>
      </p:sp>
      <p:sp>
        <p:nvSpPr>
          <p:cNvPr id="78" name="Rectangle 77">
            <a:extLst>
              <a:ext uri="{FF2B5EF4-FFF2-40B4-BE49-F238E27FC236}">
                <a16:creationId xmlns:a16="http://schemas.microsoft.com/office/drawing/2014/main" id="{9E2C42C6-3AD5-A14B-8E37-A03066FCE9CC}"/>
              </a:ext>
            </a:extLst>
          </p:cNvPr>
          <p:cNvSpPr/>
          <p:nvPr/>
        </p:nvSpPr>
        <p:spPr>
          <a:xfrm>
            <a:off x="7820024" y="5738036"/>
            <a:ext cx="481222" cy="254813"/>
          </a:xfrm>
          <a:prstGeom prst="rect">
            <a:avLst/>
          </a:prstGeom>
        </p:spPr>
        <p:txBody>
          <a:bodyPr wrap="none">
            <a:spAutoFit/>
          </a:bodyPr>
          <a:lstStyle/>
          <a:p>
            <a:pPr algn="ctr">
              <a:lnSpc>
                <a:spcPct val="130000"/>
              </a:lnSpc>
            </a:pPr>
            <a:r>
              <a:rPr lang="en-US" sz="900" dirty="0">
                <a:latin typeface="微软雅黑" panose="020B0503020204020204" pitchFamily="34" charset="-122"/>
                <a:ea typeface="微软雅黑" panose="020B0503020204020204" pitchFamily="34" charset="-122"/>
              </a:rPr>
              <a:t>0.193</a:t>
            </a:r>
            <a:endParaRPr lang="en-TW" sz="900" dirty="0">
              <a:latin typeface="微软雅黑" panose="020B0503020204020204" pitchFamily="34" charset="-122"/>
              <a:ea typeface="微软雅黑" panose="020B0503020204020204" pitchFamily="34" charset="-122"/>
            </a:endParaRPr>
          </a:p>
        </p:txBody>
      </p:sp>
      <p:sp>
        <p:nvSpPr>
          <p:cNvPr id="79" name="Rectangle 78">
            <a:extLst>
              <a:ext uri="{FF2B5EF4-FFF2-40B4-BE49-F238E27FC236}">
                <a16:creationId xmlns:a16="http://schemas.microsoft.com/office/drawing/2014/main" id="{0F62A502-069D-1B4B-A45F-DC489C83ED89}"/>
              </a:ext>
            </a:extLst>
          </p:cNvPr>
          <p:cNvSpPr/>
          <p:nvPr/>
        </p:nvSpPr>
        <p:spPr>
          <a:xfrm>
            <a:off x="9000062" y="5739360"/>
            <a:ext cx="481222" cy="254813"/>
          </a:xfrm>
          <a:prstGeom prst="rect">
            <a:avLst/>
          </a:prstGeom>
        </p:spPr>
        <p:txBody>
          <a:bodyPr wrap="none">
            <a:spAutoFit/>
          </a:bodyPr>
          <a:lstStyle/>
          <a:p>
            <a:pPr algn="ctr">
              <a:lnSpc>
                <a:spcPct val="130000"/>
              </a:lnSpc>
            </a:pPr>
            <a:r>
              <a:rPr lang="en-US" sz="900" dirty="0">
                <a:latin typeface="微软雅黑" panose="020B0503020204020204" pitchFamily="34" charset="-122"/>
                <a:ea typeface="微软雅黑" panose="020B0503020204020204" pitchFamily="34" charset="-122"/>
              </a:rPr>
              <a:t>0.718</a:t>
            </a:r>
            <a:endParaRPr lang="en-TW" sz="900" dirty="0">
              <a:latin typeface="微软雅黑" panose="020B0503020204020204" pitchFamily="34" charset="-122"/>
              <a:ea typeface="微软雅黑" panose="020B0503020204020204" pitchFamily="34" charset="-122"/>
            </a:endParaRPr>
          </a:p>
        </p:txBody>
      </p:sp>
      <p:cxnSp>
        <p:nvCxnSpPr>
          <p:cNvPr id="81" name="Straight Connector 80">
            <a:extLst>
              <a:ext uri="{FF2B5EF4-FFF2-40B4-BE49-F238E27FC236}">
                <a16:creationId xmlns:a16="http://schemas.microsoft.com/office/drawing/2014/main" id="{4DECD3AE-A2FF-344D-BC87-A7D387F2E21F}"/>
              </a:ext>
            </a:extLst>
          </p:cNvPr>
          <p:cNvCxnSpPr/>
          <p:nvPr/>
        </p:nvCxnSpPr>
        <p:spPr>
          <a:xfrm>
            <a:off x="9255230" y="3977855"/>
            <a:ext cx="547461" cy="0"/>
          </a:xfrm>
          <a:prstGeom prst="line">
            <a:avLst/>
          </a:prstGeom>
          <a:ln w="31750" cmpd="sng">
            <a:solidFill>
              <a:srgbClr val="E73A1C"/>
            </a:solidFill>
            <a:prstDash val="sys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CF68C39-6A99-834F-88C7-BA6B698A412A}"/>
              </a:ext>
            </a:extLst>
          </p:cNvPr>
          <p:cNvCxnSpPr/>
          <p:nvPr/>
        </p:nvCxnSpPr>
        <p:spPr>
          <a:xfrm>
            <a:off x="7481888" y="5181819"/>
            <a:ext cx="547461" cy="0"/>
          </a:xfrm>
          <a:prstGeom prst="line">
            <a:avLst/>
          </a:prstGeom>
          <a:ln w="31750" cmpd="sng">
            <a:solidFill>
              <a:srgbClr val="E73A1C"/>
            </a:solidFill>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19FE86F-E447-2A45-BFF3-6AFA5A93ADCA}"/>
              </a:ext>
            </a:extLst>
          </p:cNvPr>
          <p:cNvCxnSpPr>
            <a:cxnSpLocks/>
            <a:endCxn id="57" idx="7"/>
          </p:cNvCxnSpPr>
          <p:nvPr/>
        </p:nvCxnSpPr>
        <p:spPr>
          <a:xfrm flipV="1">
            <a:off x="8054459" y="4898743"/>
            <a:ext cx="623047" cy="18116"/>
          </a:xfrm>
          <a:prstGeom prst="line">
            <a:avLst/>
          </a:prstGeom>
          <a:ln w="31750" cmpd="sng">
            <a:solidFill>
              <a:srgbClr val="E73A1C"/>
            </a:solidFill>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ECB1EFD-7D00-4044-830E-26ECC9C20027}"/>
              </a:ext>
            </a:extLst>
          </p:cNvPr>
          <p:cNvCxnSpPr>
            <a:cxnSpLocks/>
          </p:cNvCxnSpPr>
          <p:nvPr/>
        </p:nvCxnSpPr>
        <p:spPr>
          <a:xfrm>
            <a:off x="8697564" y="4531910"/>
            <a:ext cx="547461" cy="0"/>
          </a:xfrm>
          <a:prstGeom prst="line">
            <a:avLst/>
          </a:prstGeom>
          <a:ln w="31750" cmpd="sng">
            <a:solidFill>
              <a:srgbClr val="E73A1C"/>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31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par>
                                <p:cTn id="16" presetID="10" presetClass="entr" presetSubtype="0" fill="hold" nodeType="withEffect">
                                  <p:stCondLst>
                                    <p:cond delay="0"/>
                                  </p:stCondLst>
                                  <p:childTnLst>
                                    <p:set>
                                      <p:cBhvr>
                                        <p:cTn id="17" dur="1" fill="hold">
                                          <p:stCondLst>
                                            <p:cond delay="0"/>
                                          </p:stCondLst>
                                        </p:cTn>
                                        <p:tgtEl>
                                          <p:spTgt spid="71"/>
                                        </p:tgtEl>
                                        <p:attrNameLst>
                                          <p:attrName>style.visibility</p:attrName>
                                        </p:attrNameLst>
                                      </p:cBhvr>
                                      <p:to>
                                        <p:strVal val="visible"/>
                                      </p:to>
                                    </p:set>
                                    <p:animEffect transition="in" filter="fade">
                                      <p:cBhvr>
                                        <p:cTn id="18" dur="500"/>
                                        <p:tgtEl>
                                          <p:spTgt spid="7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fade">
                                      <p:cBhvr>
                                        <p:cTn id="26" dur="500"/>
                                        <p:tgtEl>
                                          <p:spTgt spid="7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500"/>
                                        <p:tgtEl>
                                          <p:spTgt spid="7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fade">
                                      <p:cBhvr>
                                        <p:cTn id="34" dur="500"/>
                                        <p:tgtEl>
                                          <p:spTgt spid="79"/>
                                        </p:tgtEl>
                                      </p:cBhvr>
                                    </p:animEffect>
                                  </p:childTnLst>
                                </p:cTn>
                              </p:par>
                            </p:childTnLst>
                          </p:cTn>
                        </p:par>
                      </p:childTnLst>
                    </p:cTn>
                  </p:par>
                  <p:par>
                    <p:cTn id="35" fill="hold">
                      <p:stCondLst>
                        <p:cond delay="indefinite"/>
                      </p:stCondLst>
                      <p:childTnLst>
                        <p:par>
                          <p:cTn id="36" fill="hold">
                            <p:stCondLst>
                              <p:cond delay="0"/>
                            </p:stCondLst>
                            <p:childTnLst>
                              <p:par>
                                <p:cTn id="37" presetID="55" presetClass="entr" presetSubtype="0" fill="hold" nodeType="clickEffect">
                                  <p:stCondLst>
                                    <p:cond delay="0"/>
                                  </p:stCondLst>
                                  <p:childTnLst>
                                    <p:set>
                                      <p:cBhvr>
                                        <p:cTn id="38" dur="1" fill="hold">
                                          <p:stCondLst>
                                            <p:cond delay="0"/>
                                          </p:stCondLst>
                                        </p:cTn>
                                        <p:tgtEl>
                                          <p:spTgt spid="82"/>
                                        </p:tgtEl>
                                        <p:attrNameLst>
                                          <p:attrName>style.visibility</p:attrName>
                                        </p:attrNameLst>
                                      </p:cBhvr>
                                      <p:to>
                                        <p:strVal val="visible"/>
                                      </p:to>
                                    </p:set>
                                    <p:anim calcmode="lin" valueType="num">
                                      <p:cBhvr>
                                        <p:cTn id="39" dur="1000" fill="hold"/>
                                        <p:tgtEl>
                                          <p:spTgt spid="82"/>
                                        </p:tgtEl>
                                        <p:attrNameLst>
                                          <p:attrName>ppt_w</p:attrName>
                                        </p:attrNameLst>
                                      </p:cBhvr>
                                      <p:tavLst>
                                        <p:tav tm="0">
                                          <p:val>
                                            <p:strVal val="#ppt_w*0.70"/>
                                          </p:val>
                                        </p:tav>
                                        <p:tav tm="100000">
                                          <p:val>
                                            <p:strVal val="#ppt_w"/>
                                          </p:val>
                                        </p:tav>
                                      </p:tavLst>
                                    </p:anim>
                                    <p:anim calcmode="lin" valueType="num">
                                      <p:cBhvr>
                                        <p:cTn id="40" dur="1000" fill="hold"/>
                                        <p:tgtEl>
                                          <p:spTgt spid="82"/>
                                        </p:tgtEl>
                                        <p:attrNameLst>
                                          <p:attrName>ppt_h</p:attrName>
                                        </p:attrNameLst>
                                      </p:cBhvr>
                                      <p:tavLst>
                                        <p:tav tm="0">
                                          <p:val>
                                            <p:strVal val="#ppt_h"/>
                                          </p:val>
                                        </p:tav>
                                        <p:tav tm="100000">
                                          <p:val>
                                            <p:strVal val="#ppt_h"/>
                                          </p:val>
                                        </p:tav>
                                      </p:tavLst>
                                    </p:anim>
                                    <p:animEffect transition="in" filter="fade">
                                      <p:cBhvr>
                                        <p:cTn id="41" dur="1000"/>
                                        <p:tgtEl>
                                          <p:spTgt spid="82"/>
                                        </p:tgtEl>
                                      </p:cBhvr>
                                    </p:animEffect>
                                  </p:childTnLst>
                                </p:cTn>
                              </p:par>
                              <p:par>
                                <p:cTn id="42" presetID="55" presetClass="entr" presetSubtype="0" fill="hold" nodeType="withEffect">
                                  <p:stCondLst>
                                    <p:cond delay="0"/>
                                  </p:stCondLst>
                                  <p:childTnLst>
                                    <p:set>
                                      <p:cBhvr>
                                        <p:cTn id="43" dur="1" fill="hold">
                                          <p:stCondLst>
                                            <p:cond delay="0"/>
                                          </p:stCondLst>
                                        </p:cTn>
                                        <p:tgtEl>
                                          <p:spTgt spid="83"/>
                                        </p:tgtEl>
                                        <p:attrNameLst>
                                          <p:attrName>style.visibility</p:attrName>
                                        </p:attrNameLst>
                                      </p:cBhvr>
                                      <p:to>
                                        <p:strVal val="visible"/>
                                      </p:to>
                                    </p:set>
                                    <p:anim calcmode="lin" valueType="num">
                                      <p:cBhvr>
                                        <p:cTn id="44" dur="1000" fill="hold"/>
                                        <p:tgtEl>
                                          <p:spTgt spid="83"/>
                                        </p:tgtEl>
                                        <p:attrNameLst>
                                          <p:attrName>ppt_w</p:attrName>
                                        </p:attrNameLst>
                                      </p:cBhvr>
                                      <p:tavLst>
                                        <p:tav tm="0">
                                          <p:val>
                                            <p:strVal val="#ppt_w*0.70"/>
                                          </p:val>
                                        </p:tav>
                                        <p:tav tm="100000">
                                          <p:val>
                                            <p:strVal val="#ppt_w"/>
                                          </p:val>
                                        </p:tav>
                                      </p:tavLst>
                                    </p:anim>
                                    <p:anim calcmode="lin" valueType="num">
                                      <p:cBhvr>
                                        <p:cTn id="45" dur="1000" fill="hold"/>
                                        <p:tgtEl>
                                          <p:spTgt spid="83"/>
                                        </p:tgtEl>
                                        <p:attrNameLst>
                                          <p:attrName>ppt_h</p:attrName>
                                        </p:attrNameLst>
                                      </p:cBhvr>
                                      <p:tavLst>
                                        <p:tav tm="0">
                                          <p:val>
                                            <p:strVal val="#ppt_h"/>
                                          </p:val>
                                        </p:tav>
                                        <p:tav tm="100000">
                                          <p:val>
                                            <p:strVal val="#ppt_h"/>
                                          </p:val>
                                        </p:tav>
                                      </p:tavLst>
                                    </p:anim>
                                    <p:animEffect transition="in" filter="fade">
                                      <p:cBhvr>
                                        <p:cTn id="46" dur="1000"/>
                                        <p:tgtEl>
                                          <p:spTgt spid="83"/>
                                        </p:tgtEl>
                                      </p:cBhvr>
                                    </p:animEffect>
                                  </p:childTnLst>
                                </p:cTn>
                              </p:par>
                              <p:par>
                                <p:cTn id="47" presetID="55"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anim calcmode="lin" valueType="num">
                                      <p:cBhvr>
                                        <p:cTn id="49" dur="1000" fill="hold"/>
                                        <p:tgtEl>
                                          <p:spTgt spid="84"/>
                                        </p:tgtEl>
                                        <p:attrNameLst>
                                          <p:attrName>ppt_w</p:attrName>
                                        </p:attrNameLst>
                                      </p:cBhvr>
                                      <p:tavLst>
                                        <p:tav tm="0">
                                          <p:val>
                                            <p:strVal val="#ppt_w*0.70"/>
                                          </p:val>
                                        </p:tav>
                                        <p:tav tm="100000">
                                          <p:val>
                                            <p:strVal val="#ppt_w"/>
                                          </p:val>
                                        </p:tav>
                                      </p:tavLst>
                                    </p:anim>
                                    <p:anim calcmode="lin" valueType="num">
                                      <p:cBhvr>
                                        <p:cTn id="50" dur="1000" fill="hold"/>
                                        <p:tgtEl>
                                          <p:spTgt spid="84"/>
                                        </p:tgtEl>
                                        <p:attrNameLst>
                                          <p:attrName>ppt_h</p:attrName>
                                        </p:attrNameLst>
                                      </p:cBhvr>
                                      <p:tavLst>
                                        <p:tav tm="0">
                                          <p:val>
                                            <p:strVal val="#ppt_h"/>
                                          </p:val>
                                        </p:tav>
                                        <p:tav tm="100000">
                                          <p:val>
                                            <p:strVal val="#ppt_h"/>
                                          </p:val>
                                        </p:tav>
                                      </p:tavLst>
                                    </p:anim>
                                    <p:animEffect transition="in" filter="fade">
                                      <p:cBhvr>
                                        <p:cTn id="51" dur="1000"/>
                                        <p:tgtEl>
                                          <p:spTgt spid="84"/>
                                        </p:tgtEl>
                                      </p:cBhvr>
                                    </p:animEffect>
                                  </p:childTnLst>
                                </p:cTn>
                              </p:par>
                              <p:par>
                                <p:cTn id="52" presetID="55" presetClass="entr" presetSubtype="0" fill="hold" nodeType="withEffect">
                                  <p:stCondLst>
                                    <p:cond delay="0"/>
                                  </p:stCondLst>
                                  <p:childTnLst>
                                    <p:set>
                                      <p:cBhvr>
                                        <p:cTn id="53" dur="1" fill="hold">
                                          <p:stCondLst>
                                            <p:cond delay="0"/>
                                          </p:stCondLst>
                                        </p:cTn>
                                        <p:tgtEl>
                                          <p:spTgt spid="81"/>
                                        </p:tgtEl>
                                        <p:attrNameLst>
                                          <p:attrName>style.visibility</p:attrName>
                                        </p:attrNameLst>
                                      </p:cBhvr>
                                      <p:to>
                                        <p:strVal val="visible"/>
                                      </p:to>
                                    </p:set>
                                    <p:anim calcmode="lin" valueType="num">
                                      <p:cBhvr>
                                        <p:cTn id="54" dur="1000" fill="hold"/>
                                        <p:tgtEl>
                                          <p:spTgt spid="81"/>
                                        </p:tgtEl>
                                        <p:attrNameLst>
                                          <p:attrName>ppt_w</p:attrName>
                                        </p:attrNameLst>
                                      </p:cBhvr>
                                      <p:tavLst>
                                        <p:tav tm="0">
                                          <p:val>
                                            <p:strVal val="#ppt_w*0.70"/>
                                          </p:val>
                                        </p:tav>
                                        <p:tav tm="100000">
                                          <p:val>
                                            <p:strVal val="#ppt_w"/>
                                          </p:val>
                                        </p:tav>
                                      </p:tavLst>
                                    </p:anim>
                                    <p:anim calcmode="lin" valueType="num">
                                      <p:cBhvr>
                                        <p:cTn id="55" dur="1000" fill="hold"/>
                                        <p:tgtEl>
                                          <p:spTgt spid="81"/>
                                        </p:tgtEl>
                                        <p:attrNameLst>
                                          <p:attrName>ppt_h</p:attrName>
                                        </p:attrNameLst>
                                      </p:cBhvr>
                                      <p:tavLst>
                                        <p:tav tm="0">
                                          <p:val>
                                            <p:strVal val="#ppt_h"/>
                                          </p:val>
                                        </p:tav>
                                        <p:tav tm="100000">
                                          <p:val>
                                            <p:strVal val="#ppt_h"/>
                                          </p:val>
                                        </p:tav>
                                      </p:tavLst>
                                    </p:anim>
                                    <p:animEffect transition="in" filter="fade">
                                      <p:cBhvr>
                                        <p:cTn id="56"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77" grpId="0"/>
      <p:bldP spid="78" grpId="0"/>
      <p:bldP spid="7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A3F52F-8968-9340-A065-7573274B138D}"/>
              </a:ext>
            </a:extLst>
          </p:cNvPr>
          <p:cNvSpPr>
            <a:spLocks noGrp="1"/>
          </p:cNvSpPr>
          <p:nvPr>
            <p:ph type="body" sz="quarter" idx="10"/>
          </p:nvPr>
        </p:nvSpPr>
        <p:spPr/>
        <p:txBody>
          <a:bodyPr/>
          <a:lstStyle/>
          <a:p>
            <a:r>
              <a:rPr lang="en-TW" dirty="0"/>
              <a:t>樹越深模型越複雜</a:t>
            </a:r>
          </a:p>
        </p:txBody>
      </p:sp>
      <p:pic>
        <p:nvPicPr>
          <p:cNvPr id="4" name="Picture 3">
            <a:extLst>
              <a:ext uri="{FF2B5EF4-FFF2-40B4-BE49-F238E27FC236}">
                <a16:creationId xmlns:a16="http://schemas.microsoft.com/office/drawing/2014/main" id="{63CB00BE-06F6-384C-9E26-9C8731E45193}"/>
              </a:ext>
            </a:extLst>
          </p:cNvPr>
          <p:cNvPicPr>
            <a:picLocks noChangeAspect="1"/>
          </p:cNvPicPr>
          <p:nvPr/>
        </p:nvPicPr>
        <p:blipFill>
          <a:blip r:embed="rId3"/>
          <a:stretch>
            <a:fillRect/>
          </a:stretch>
        </p:blipFill>
        <p:spPr>
          <a:xfrm>
            <a:off x="1151937" y="1002075"/>
            <a:ext cx="4000685" cy="2633362"/>
          </a:xfrm>
          <a:prstGeom prst="rect">
            <a:avLst/>
          </a:prstGeom>
        </p:spPr>
      </p:pic>
      <p:pic>
        <p:nvPicPr>
          <p:cNvPr id="6" name="Picture 5">
            <a:extLst>
              <a:ext uri="{FF2B5EF4-FFF2-40B4-BE49-F238E27FC236}">
                <a16:creationId xmlns:a16="http://schemas.microsoft.com/office/drawing/2014/main" id="{5B575C7D-4985-6146-8C82-B467AA22EA06}"/>
              </a:ext>
            </a:extLst>
          </p:cNvPr>
          <p:cNvPicPr>
            <a:picLocks noChangeAspect="1"/>
          </p:cNvPicPr>
          <p:nvPr/>
        </p:nvPicPr>
        <p:blipFill>
          <a:blip r:embed="rId4"/>
          <a:stretch>
            <a:fillRect/>
          </a:stretch>
        </p:blipFill>
        <p:spPr>
          <a:xfrm>
            <a:off x="6096000" y="961458"/>
            <a:ext cx="4000685" cy="2673979"/>
          </a:xfrm>
          <a:prstGeom prst="rect">
            <a:avLst/>
          </a:prstGeom>
        </p:spPr>
      </p:pic>
      <p:pic>
        <p:nvPicPr>
          <p:cNvPr id="8" name="Picture 7">
            <a:extLst>
              <a:ext uri="{FF2B5EF4-FFF2-40B4-BE49-F238E27FC236}">
                <a16:creationId xmlns:a16="http://schemas.microsoft.com/office/drawing/2014/main" id="{C6B8030D-33A5-4E48-A2AE-C1C784673CDA}"/>
              </a:ext>
            </a:extLst>
          </p:cNvPr>
          <p:cNvPicPr>
            <a:picLocks noChangeAspect="1"/>
          </p:cNvPicPr>
          <p:nvPr/>
        </p:nvPicPr>
        <p:blipFill>
          <a:blip r:embed="rId5"/>
          <a:stretch>
            <a:fillRect/>
          </a:stretch>
        </p:blipFill>
        <p:spPr>
          <a:xfrm>
            <a:off x="1151937" y="3635437"/>
            <a:ext cx="3939915" cy="2726051"/>
          </a:xfrm>
          <a:prstGeom prst="rect">
            <a:avLst/>
          </a:prstGeom>
        </p:spPr>
      </p:pic>
      <p:pic>
        <p:nvPicPr>
          <p:cNvPr id="10" name="Picture 9">
            <a:extLst>
              <a:ext uri="{FF2B5EF4-FFF2-40B4-BE49-F238E27FC236}">
                <a16:creationId xmlns:a16="http://schemas.microsoft.com/office/drawing/2014/main" id="{2138A547-FF8E-A04B-A2CA-44E8C85A8984}"/>
              </a:ext>
            </a:extLst>
          </p:cNvPr>
          <p:cNvPicPr>
            <a:picLocks noChangeAspect="1"/>
          </p:cNvPicPr>
          <p:nvPr/>
        </p:nvPicPr>
        <p:blipFill>
          <a:blip r:embed="rId6"/>
          <a:stretch>
            <a:fillRect/>
          </a:stretch>
        </p:blipFill>
        <p:spPr>
          <a:xfrm>
            <a:off x="6096001" y="3644993"/>
            <a:ext cx="4000684" cy="2677381"/>
          </a:xfrm>
          <a:prstGeom prst="rect">
            <a:avLst/>
          </a:prstGeom>
        </p:spPr>
      </p:pic>
      <p:sp>
        <p:nvSpPr>
          <p:cNvPr id="11" name="Rectangle 10">
            <a:extLst>
              <a:ext uri="{FF2B5EF4-FFF2-40B4-BE49-F238E27FC236}">
                <a16:creationId xmlns:a16="http://schemas.microsoft.com/office/drawing/2014/main" id="{B5974503-EF7A-7D4E-AF28-7275F889DDB3}"/>
              </a:ext>
            </a:extLst>
          </p:cNvPr>
          <p:cNvSpPr/>
          <p:nvPr/>
        </p:nvSpPr>
        <p:spPr>
          <a:xfrm>
            <a:off x="1621711" y="1393856"/>
            <a:ext cx="1107996" cy="272895"/>
          </a:xfrm>
          <a:prstGeom prst="rect">
            <a:avLst/>
          </a:prstGeom>
        </p:spPr>
        <p:txBody>
          <a:bodyPr wrap="none">
            <a:spAutoFit/>
          </a:bodyPr>
          <a:lstStyle/>
          <a:p>
            <a:pPr algn="ctr">
              <a:lnSpc>
                <a:spcPct val="130000"/>
              </a:lnSpc>
            </a:pPr>
            <a:r>
              <a:rPr lang="en-US" sz="1000" dirty="0" err="1">
                <a:latin typeface="微软雅黑" panose="020B0503020204020204" pitchFamily="34" charset="-122"/>
                <a:ea typeface="微软雅黑" panose="020B0503020204020204" pitchFamily="34" charset="-122"/>
              </a:rPr>
              <a:t>max_depth</a:t>
            </a:r>
            <a:r>
              <a:rPr lang="en-US" sz="1000" dirty="0">
                <a:latin typeface="微软雅黑" panose="020B0503020204020204" pitchFamily="34" charset="-122"/>
                <a:ea typeface="微软雅黑" panose="020B0503020204020204" pitchFamily="34" charset="-122"/>
              </a:rPr>
              <a:t> = 1</a:t>
            </a:r>
            <a:endParaRPr lang="en-TW" sz="1000" dirty="0">
              <a:latin typeface="微软雅黑" panose="020B0503020204020204" pitchFamily="34" charset="-122"/>
              <a:ea typeface="微软雅黑" panose="020B0503020204020204" pitchFamily="34" charset="-122"/>
            </a:endParaRPr>
          </a:p>
        </p:txBody>
      </p:sp>
      <p:sp>
        <p:nvSpPr>
          <p:cNvPr id="12" name="Rectangle 11">
            <a:extLst>
              <a:ext uri="{FF2B5EF4-FFF2-40B4-BE49-F238E27FC236}">
                <a16:creationId xmlns:a16="http://schemas.microsoft.com/office/drawing/2014/main" id="{E6243443-EE22-AC4C-9CA8-6FD6DA17F3C4}"/>
              </a:ext>
            </a:extLst>
          </p:cNvPr>
          <p:cNvSpPr/>
          <p:nvPr/>
        </p:nvSpPr>
        <p:spPr>
          <a:xfrm>
            <a:off x="6591438" y="1403341"/>
            <a:ext cx="1107996" cy="272895"/>
          </a:xfrm>
          <a:prstGeom prst="rect">
            <a:avLst/>
          </a:prstGeom>
        </p:spPr>
        <p:txBody>
          <a:bodyPr wrap="none">
            <a:spAutoFit/>
          </a:bodyPr>
          <a:lstStyle/>
          <a:p>
            <a:pPr algn="ctr">
              <a:lnSpc>
                <a:spcPct val="130000"/>
              </a:lnSpc>
            </a:pPr>
            <a:r>
              <a:rPr lang="en-US" sz="1000" dirty="0" err="1">
                <a:latin typeface="微软雅黑" panose="020B0503020204020204" pitchFamily="34" charset="-122"/>
                <a:ea typeface="微软雅黑" panose="020B0503020204020204" pitchFamily="34" charset="-122"/>
              </a:rPr>
              <a:t>max_depth</a:t>
            </a:r>
            <a:r>
              <a:rPr lang="en-US" sz="1000" dirty="0">
                <a:latin typeface="微软雅黑" panose="020B0503020204020204" pitchFamily="34" charset="-122"/>
                <a:ea typeface="微软雅黑" panose="020B0503020204020204" pitchFamily="34" charset="-122"/>
              </a:rPr>
              <a:t> = 2</a:t>
            </a:r>
            <a:endParaRPr lang="en-TW" sz="1000" dirty="0">
              <a:latin typeface="微软雅黑" panose="020B0503020204020204" pitchFamily="34" charset="-122"/>
              <a:ea typeface="微软雅黑" panose="020B0503020204020204" pitchFamily="34" charset="-122"/>
            </a:endParaRPr>
          </a:p>
        </p:txBody>
      </p:sp>
      <p:sp>
        <p:nvSpPr>
          <p:cNvPr id="13" name="Rectangle 12">
            <a:extLst>
              <a:ext uri="{FF2B5EF4-FFF2-40B4-BE49-F238E27FC236}">
                <a16:creationId xmlns:a16="http://schemas.microsoft.com/office/drawing/2014/main" id="{10584823-1E36-6F44-865D-5341A90F59FD}"/>
              </a:ext>
            </a:extLst>
          </p:cNvPr>
          <p:cNvSpPr/>
          <p:nvPr/>
        </p:nvSpPr>
        <p:spPr>
          <a:xfrm>
            <a:off x="1621711" y="4071331"/>
            <a:ext cx="1107996" cy="272895"/>
          </a:xfrm>
          <a:prstGeom prst="rect">
            <a:avLst/>
          </a:prstGeom>
        </p:spPr>
        <p:txBody>
          <a:bodyPr wrap="none">
            <a:spAutoFit/>
          </a:bodyPr>
          <a:lstStyle/>
          <a:p>
            <a:pPr algn="ctr">
              <a:lnSpc>
                <a:spcPct val="130000"/>
              </a:lnSpc>
            </a:pPr>
            <a:r>
              <a:rPr lang="en-US" sz="1000" dirty="0" err="1">
                <a:latin typeface="微软雅黑" panose="020B0503020204020204" pitchFamily="34" charset="-122"/>
                <a:ea typeface="微软雅黑" panose="020B0503020204020204" pitchFamily="34" charset="-122"/>
              </a:rPr>
              <a:t>max_depth</a:t>
            </a:r>
            <a:r>
              <a:rPr lang="en-US" sz="1000" dirty="0">
                <a:latin typeface="微软雅黑" panose="020B0503020204020204" pitchFamily="34" charset="-122"/>
                <a:ea typeface="微软雅黑" panose="020B0503020204020204" pitchFamily="34" charset="-122"/>
              </a:rPr>
              <a:t> = 4</a:t>
            </a:r>
            <a:endParaRPr lang="en-TW" sz="1000" dirty="0">
              <a:latin typeface="微软雅黑" panose="020B0503020204020204" pitchFamily="34" charset="-122"/>
              <a:ea typeface="微软雅黑" panose="020B0503020204020204" pitchFamily="34" charset="-122"/>
            </a:endParaRPr>
          </a:p>
        </p:txBody>
      </p:sp>
      <p:sp>
        <p:nvSpPr>
          <p:cNvPr id="14" name="Rectangle 13">
            <a:extLst>
              <a:ext uri="{FF2B5EF4-FFF2-40B4-BE49-F238E27FC236}">
                <a16:creationId xmlns:a16="http://schemas.microsoft.com/office/drawing/2014/main" id="{0A598955-FCA3-4545-A3EE-867BCE2F29AA}"/>
              </a:ext>
            </a:extLst>
          </p:cNvPr>
          <p:cNvSpPr/>
          <p:nvPr/>
        </p:nvSpPr>
        <p:spPr>
          <a:xfrm>
            <a:off x="6569136" y="4066589"/>
            <a:ext cx="1107996" cy="272895"/>
          </a:xfrm>
          <a:prstGeom prst="rect">
            <a:avLst/>
          </a:prstGeom>
        </p:spPr>
        <p:txBody>
          <a:bodyPr wrap="none">
            <a:spAutoFit/>
          </a:bodyPr>
          <a:lstStyle/>
          <a:p>
            <a:pPr algn="ctr">
              <a:lnSpc>
                <a:spcPct val="130000"/>
              </a:lnSpc>
            </a:pPr>
            <a:r>
              <a:rPr lang="en-US" sz="1000" dirty="0" err="1">
                <a:latin typeface="微软雅黑" panose="020B0503020204020204" pitchFamily="34" charset="-122"/>
                <a:ea typeface="微软雅黑" panose="020B0503020204020204" pitchFamily="34" charset="-122"/>
              </a:rPr>
              <a:t>max_depth</a:t>
            </a:r>
            <a:r>
              <a:rPr lang="en-US" sz="1000" dirty="0">
                <a:latin typeface="微软雅黑" panose="020B0503020204020204" pitchFamily="34" charset="-122"/>
                <a:ea typeface="微软雅黑" panose="020B0503020204020204" pitchFamily="34" charset="-122"/>
              </a:rPr>
              <a:t> = 6</a:t>
            </a:r>
            <a:endParaRPr lang="en-TW" sz="1000" dirty="0">
              <a:latin typeface="微软雅黑" panose="020B0503020204020204" pitchFamily="34" charset="-122"/>
              <a:ea typeface="微软雅黑" panose="020B0503020204020204" pitchFamily="34" charset="-122"/>
            </a:endParaRPr>
          </a:p>
        </p:txBody>
      </p:sp>
      <p:sp>
        <p:nvSpPr>
          <p:cNvPr id="15" name="Rectangle 14">
            <a:extLst>
              <a:ext uri="{FF2B5EF4-FFF2-40B4-BE49-F238E27FC236}">
                <a16:creationId xmlns:a16="http://schemas.microsoft.com/office/drawing/2014/main" id="{D848AF46-2C7A-DD4A-A5F2-ECC940248E00}"/>
              </a:ext>
            </a:extLst>
          </p:cNvPr>
          <p:cNvSpPr/>
          <p:nvPr/>
        </p:nvSpPr>
        <p:spPr>
          <a:xfrm>
            <a:off x="10154263" y="5496881"/>
            <a:ext cx="2042547" cy="369332"/>
          </a:xfrm>
          <a:prstGeom prst="rect">
            <a:avLst/>
          </a:prstGeom>
        </p:spPr>
        <p:txBody>
          <a:bodyPr wrap="none">
            <a:spAutoFit/>
          </a:bodyPr>
          <a:lstStyle/>
          <a:p>
            <a:r>
              <a:rPr lang="en-US" altLang="zh-TW" i="1" dirty="0"/>
              <a:t>f</a:t>
            </a:r>
            <a:r>
              <a:rPr lang="en-US" altLang="zh-TW" dirty="0"/>
              <a:t>(</a:t>
            </a:r>
            <a:r>
              <a:rPr lang="en-US" altLang="zh-TW" i="1" dirty="0"/>
              <a:t>x</a:t>
            </a:r>
            <a:r>
              <a:rPr lang="en-US" altLang="zh-TW" dirty="0"/>
              <a:t>)= 3</a:t>
            </a:r>
            <a:r>
              <a:rPr lang="en-US" altLang="zh-TW" i="1" dirty="0"/>
              <a:t>x</a:t>
            </a:r>
            <a:r>
              <a:rPr lang="en-US" altLang="zh-TW" dirty="0"/>
              <a:t>+15 + </a:t>
            </a:r>
            <a:r>
              <a:rPr lang="en-US" altLang="zh-TW" sz="1400" dirty="0"/>
              <a:t>noise</a:t>
            </a:r>
            <a:endParaRPr lang="en-TW" dirty="0"/>
          </a:p>
        </p:txBody>
      </p:sp>
    </p:spTree>
    <p:extLst>
      <p:ext uri="{BB962C8B-B14F-4D97-AF65-F5344CB8AC3E}">
        <p14:creationId xmlns:p14="http://schemas.microsoft.com/office/powerpoint/2010/main" val="3675287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A65AD3-5F0E-6F4E-9FB9-1E844A14F5D9}"/>
              </a:ext>
            </a:extLst>
          </p:cNvPr>
          <p:cNvSpPr>
            <a:spLocks noGrp="1"/>
          </p:cNvSpPr>
          <p:nvPr>
            <p:ph type="body" sz="quarter" idx="10"/>
          </p:nvPr>
        </p:nvSpPr>
        <p:spPr/>
        <p:txBody>
          <a:bodyPr/>
          <a:lstStyle/>
          <a:p>
            <a:r>
              <a:rPr lang="en-TW" dirty="0"/>
              <a:t>回歸樹該如何選擇</a:t>
            </a:r>
            <a:r>
              <a:rPr lang="zh-TW" altLang="en-US" dirty="0"/>
              <a:t>切割點</a:t>
            </a:r>
            <a:r>
              <a:rPr lang="en-US" altLang="zh-TW" dirty="0"/>
              <a:t>?</a:t>
            </a:r>
            <a:endParaRPr lang="en-TW" dirty="0"/>
          </a:p>
        </p:txBody>
      </p:sp>
      <p:sp>
        <p:nvSpPr>
          <p:cNvPr id="3" name="Rectangle 2">
            <a:extLst>
              <a:ext uri="{FF2B5EF4-FFF2-40B4-BE49-F238E27FC236}">
                <a16:creationId xmlns:a16="http://schemas.microsoft.com/office/drawing/2014/main" id="{7A42A989-9DED-DF4F-AF41-A0A2471F8456}"/>
              </a:ext>
            </a:extLst>
          </p:cNvPr>
          <p:cNvSpPr/>
          <p:nvPr/>
        </p:nvSpPr>
        <p:spPr>
          <a:xfrm>
            <a:off x="833039" y="1378464"/>
            <a:ext cx="8186857" cy="461665"/>
          </a:xfrm>
          <a:prstGeom prst="rect">
            <a:avLst/>
          </a:prstGeom>
        </p:spPr>
        <p:txBody>
          <a:bodyPr wrap="none">
            <a:spAutoFit/>
          </a:bodyPr>
          <a:lstStyle/>
          <a:p>
            <a:r>
              <a:rPr lang="zh-TW" altLang="en-US" sz="2400" kern="0" dirty="0">
                <a:solidFill>
                  <a:srgbClr val="595959"/>
                </a:solidFill>
                <a:cs typeface="Arial"/>
              </a:rPr>
              <a:t>透過評估指標找出誤差最小的值作為樹的特徵選擇與切割點</a:t>
            </a:r>
            <a:endParaRPr lang="en-TW" sz="2400" kern="0" dirty="0">
              <a:solidFill>
                <a:srgbClr val="595959"/>
              </a:solidFill>
              <a:cs typeface="Arial"/>
            </a:endParaRPr>
          </a:p>
        </p:txBody>
      </p:sp>
      <p:sp>
        <p:nvSpPr>
          <p:cNvPr id="4" name="Rectangle 3">
            <a:extLst>
              <a:ext uri="{FF2B5EF4-FFF2-40B4-BE49-F238E27FC236}">
                <a16:creationId xmlns:a16="http://schemas.microsoft.com/office/drawing/2014/main" id="{49084856-4960-C640-80F0-43539D1939A9}"/>
              </a:ext>
            </a:extLst>
          </p:cNvPr>
          <p:cNvSpPr/>
          <p:nvPr/>
        </p:nvSpPr>
        <p:spPr>
          <a:xfrm>
            <a:off x="833039" y="2107512"/>
            <a:ext cx="2823209" cy="1881925"/>
          </a:xfrm>
          <a:prstGeom prst="rect">
            <a:avLst/>
          </a:prstGeom>
        </p:spPr>
        <p:txBody>
          <a:bodyPr wrap="none">
            <a:spAutoFit/>
          </a:bodyPr>
          <a:lstStyle/>
          <a:p>
            <a:pPr indent="-285750">
              <a:lnSpc>
                <a:spcPct val="150000"/>
              </a:lnSpc>
              <a:buFont typeface="Arial" panose="020B0604020202020204" pitchFamily="34" charset="0"/>
              <a:buChar char="•"/>
            </a:pPr>
            <a:r>
              <a:rPr lang="en-US" sz="2000" kern="0" dirty="0">
                <a:solidFill>
                  <a:srgbClr val="595959"/>
                </a:solidFill>
                <a:cs typeface="Arial"/>
              </a:rPr>
              <a:t>Mean Square Error</a:t>
            </a:r>
          </a:p>
          <a:p>
            <a:pPr indent="-285750">
              <a:lnSpc>
                <a:spcPct val="150000"/>
              </a:lnSpc>
              <a:buFont typeface="Arial" panose="020B0604020202020204" pitchFamily="34" charset="0"/>
              <a:buChar char="•"/>
            </a:pPr>
            <a:r>
              <a:rPr lang="en-US" sz="2000" kern="0" dirty="0">
                <a:solidFill>
                  <a:srgbClr val="595959"/>
                </a:solidFill>
                <a:cs typeface="Arial"/>
              </a:rPr>
              <a:t>Mean Absolute Error</a:t>
            </a:r>
          </a:p>
          <a:p>
            <a:pPr indent="-285750">
              <a:lnSpc>
                <a:spcPct val="150000"/>
              </a:lnSpc>
              <a:buFont typeface="Arial" panose="020B0604020202020204" pitchFamily="34" charset="0"/>
              <a:buChar char="•"/>
            </a:pPr>
            <a:endParaRPr lang="en-US" sz="2000" kern="0" dirty="0">
              <a:solidFill>
                <a:srgbClr val="595959"/>
              </a:solidFill>
              <a:cs typeface="Arial"/>
            </a:endParaRPr>
          </a:p>
          <a:p>
            <a:pPr indent="-285750">
              <a:lnSpc>
                <a:spcPct val="150000"/>
              </a:lnSpc>
              <a:buFont typeface="Arial" panose="020B0604020202020204" pitchFamily="34" charset="0"/>
              <a:buChar char="•"/>
            </a:pPr>
            <a:endParaRPr lang="en-TW" sz="2000" kern="0" dirty="0">
              <a:solidFill>
                <a:srgbClr val="595959"/>
              </a:solidFill>
              <a:cs typeface="Arial"/>
            </a:endParaRPr>
          </a:p>
        </p:txBody>
      </p:sp>
      <p:pic>
        <p:nvPicPr>
          <p:cNvPr id="1030" name="Picture 6" descr="Image for post">
            <a:extLst>
              <a:ext uri="{FF2B5EF4-FFF2-40B4-BE49-F238E27FC236}">
                <a16:creationId xmlns:a16="http://schemas.microsoft.com/office/drawing/2014/main" id="{1BA5847D-148C-F440-BE3D-BB7325EAE4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5098" y="2256534"/>
            <a:ext cx="2959100" cy="9271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for post">
            <a:extLst>
              <a:ext uri="{FF2B5EF4-FFF2-40B4-BE49-F238E27FC236}">
                <a16:creationId xmlns:a16="http://schemas.microsoft.com/office/drawing/2014/main" id="{57DDFBC1-2F37-0E41-95B6-0EE8354F7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5098" y="3483354"/>
            <a:ext cx="2654300" cy="92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097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5666F1-2884-6242-8E4F-F324A474ED81}"/>
              </a:ext>
            </a:extLst>
          </p:cNvPr>
          <p:cNvSpPr>
            <a:spLocks noGrp="1"/>
          </p:cNvSpPr>
          <p:nvPr>
            <p:ph type="body" sz="quarter" idx="10"/>
          </p:nvPr>
        </p:nvSpPr>
        <p:spPr/>
        <p:txBody>
          <a:bodyPr/>
          <a:lstStyle/>
          <a:p>
            <a:r>
              <a:rPr lang="en-US" dirty="0"/>
              <a:t>CART</a:t>
            </a:r>
            <a:r>
              <a:rPr lang="zh-TW" altLang="en-US" dirty="0"/>
              <a:t>決策樹</a:t>
            </a:r>
            <a:endParaRPr lang="en-TW" dirty="0"/>
          </a:p>
        </p:txBody>
      </p:sp>
      <p:sp>
        <p:nvSpPr>
          <p:cNvPr id="3" name="Rectangle 2">
            <a:extLst>
              <a:ext uri="{FF2B5EF4-FFF2-40B4-BE49-F238E27FC236}">
                <a16:creationId xmlns:a16="http://schemas.microsoft.com/office/drawing/2014/main" id="{03ED98D5-7277-BB4E-B1EB-3957C6A78B29}"/>
              </a:ext>
            </a:extLst>
          </p:cNvPr>
          <p:cNvSpPr/>
          <p:nvPr/>
        </p:nvSpPr>
        <p:spPr>
          <a:xfrm>
            <a:off x="792376" y="1203661"/>
            <a:ext cx="10222670" cy="1422377"/>
          </a:xfrm>
          <a:prstGeom prst="rect">
            <a:avLst/>
          </a:prstGeom>
        </p:spPr>
        <p:txBody>
          <a:bodyPr wrap="none">
            <a:spAutoFit/>
          </a:bodyPr>
          <a:lstStyle/>
          <a:p>
            <a:pPr marL="342900" indent="-342900">
              <a:lnSpc>
                <a:spcPct val="150000"/>
              </a:lnSpc>
              <a:buFont typeface="Arial" panose="020B0604020202020204" pitchFamily="34" charset="0"/>
              <a:buChar char="•"/>
            </a:pPr>
            <a:r>
              <a:rPr lang="en-US" sz="2000" kern="0" dirty="0">
                <a:solidFill>
                  <a:srgbClr val="595959"/>
                </a:solidFill>
                <a:cs typeface="Arial"/>
              </a:rPr>
              <a:t>scikit-learn</a:t>
            </a:r>
            <a:r>
              <a:rPr lang="zh-TW" altLang="en-US" sz="2000" kern="0" dirty="0">
                <a:solidFill>
                  <a:srgbClr val="595959"/>
                </a:solidFill>
                <a:cs typeface="Arial"/>
              </a:rPr>
              <a:t> 決策樹演算法採用 </a:t>
            </a:r>
            <a:r>
              <a:rPr lang="en-US" altLang="zh-TW" sz="2000" kern="0" dirty="0">
                <a:solidFill>
                  <a:srgbClr val="595959"/>
                </a:solidFill>
                <a:cs typeface="Arial"/>
              </a:rPr>
              <a:t>CART</a:t>
            </a:r>
            <a:r>
              <a:rPr lang="en-US" sz="2000" kern="0" dirty="0">
                <a:solidFill>
                  <a:srgbClr val="595959"/>
                </a:solidFill>
                <a:cs typeface="Arial"/>
              </a:rPr>
              <a:t> (Classification and Regression Tree)</a:t>
            </a:r>
            <a:r>
              <a:rPr lang="zh-TW" altLang="en-US" sz="2000" kern="0" dirty="0">
                <a:solidFill>
                  <a:srgbClr val="595959"/>
                </a:solidFill>
                <a:cs typeface="Arial"/>
              </a:rPr>
              <a:t> 樹演算法。</a:t>
            </a:r>
            <a:endParaRPr lang="en-US" altLang="zh-TW" sz="2000" kern="0" dirty="0">
              <a:solidFill>
                <a:srgbClr val="595959"/>
              </a:solidFill>
              <a:cs typeface="Arial"/>
            </a:endParaRPr>
          </a:p>
          <a:p>
            <a:pPr marL="342900" indent="-342900">
              <a:lnSpc>
                <a:spcPct val="150000"/>
              </a:lnSpc>
              <a:buFont typeface="Arial" panose="020B0604020202020204" pitchFamily="34" charset="0"/>
              <a:buChar char="•"/>
            </a:pPr>
            <a:r>
              <a:rPr lang="zh-TW" altLang="en-US" sz="2000" kern="0" dirty="0">
                <a:solidFill>
                  <a:srgbClr val="595959"/>
                </a:solidFill>
                <a:cs typeface="Arial"/>
              </a:rPr>
              <a:t>可以做分類和迴歸預測。</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zh-TW" altLang="en-US" sz="2000" kern="0" dirty="0">
                <a:solidFill>
                  <a:srgbClr val="595959"/>
                </a:solidFill>
                <a:cs typeface="Arial"/>
              </a:rPr>
              <a:t>在每一個節點上都是採用二分法。</a:t>
            </a:r>
            <a:endParaRPr lang="en-TW" sz="2000" kern="0" dirty="0">
              <a:solidFill>
                <a:srgbClr val="595959"/>
              </a:solidFill>
              <a:cs typeface="Arial"/>
            </a:endParaRPr>
          </a:p>
        </p:txBody>
      </p:sp>
      <p:pic>
        <p:nvPicPr>
          <p:cNvPr id="4" name="Picture 3">
            <a:extLst>
              <a:ext uri="{FF2B5EF4-FFF2-40B4-BE49-F238E27FC236}">
                <a16:creationId xmlns:a16="http://schemas.microsoft.com/office/drawing/2014/main" id="{488DFD6A-5359-1545-BC8A-618F87D5831A}"/>
              </a:ext>
            </a:extLst>
          </p:cNvPr>
          <p:cNvPicPr>
            <a:picLocks noChangeAspect="1"/>
          </p:cNvPicPr>
          <p:nvPr/>
        </p:nvPicPr>
        <p:blipFill>
          <a:blip r:embed="rId3"/>
          <a:stretch>
            <a:fillRect/>
          </a:stretch>
        </p:blipFill>
        <p:spPr>
          <a:xfrm>
            <a:off x="1571123" y="3742938"/>
            <a:ext cx="4524877" cy="1422377"/>
          </a:xfrm>
          <a:prstGeom prst="rect">
            <a:avLst/>
          </a:prstGeom>
        </p:spPr>
      </p:pic>
      <p:cxnSp>
        <p:nvCxnSpPr>
          <p:cNvPr id="5" name="Straight Arrow Connector 4">
            <a:extLst>
              <a:ext uri="{FF2B5EF4-FFF2-40B4-BE49-F238E27FC236}">
                <a16:creationId xmlns:a16="http://schemas.microsoft.com/office/drawing/2014/main" id="{7E6ABD7D-1827-F641-875D-BAAEBA014F2D}"/>
              </a:ext>
            </a:extLst>
          </p:cNvPr>
          <p:cNvCxnSpPr>
            <a:cxnSpLocks/>
          </p:cNvCxnSpPr>
          <p:nvPr/>
        </p:nvCxnSpPr>
        <p:spPr>
          <a:xfrm flipV="1">
            <a:off x="7049293" y="3528176"/>
            <a:ext cx="0" cy="2178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B1DAC41-1FAC-884F-9288-FADCCBE59DE5}"/>
              </a:ext>
            </a:extLst>
          </p:cNvPr>
          <p:cNvCxnSpPr>
            <a:cxnSpLocks/>
          </p:cNvCxnSpPr>
          <p:nvPr/>
        </p:nvCxnSpPr>
        <p:spPr>
          <a:xfrm>
            <a:off x="7039019" y="5704586"/>
            <a:ext cx="33483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F0061C1-8BC7-794A-A5BD-7274D61283DB}"/>
              </a:ext>
            </a:extLst>
          </p:cNvPr>
          <p:cNvSpPr/>
          <p:nvPr/>
        </p:nvSpPr>
        <p:spPr>
          <a:xfrm>
            <a:off x="10481600" y="5519920"/>
            <a:ext cx="38504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r>
              <a:rPr lang="en-US" b="0" cap="none" spc="0" baseline="-25000" dirty="0">
                <a:ln w="0"/>
                <a:solidFill>
                  <a:schemeClr val="tx1"/>
                </a:solidFill>
                <a:effectLst>
                  <a:outerShdw blurRad="38100" dist="19050" dir="2700000" algn="tl" rotWithShape="0">
                    <a:schemeClr val="dk1">
                      <a:alpha val="40000"/>
                    </a:schemeClr>
                  </a:outerShdw>
                </a:effectLst>
              </a:rPr>
              <a:t>1</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8" name="Oval 7">
            <a:extLst>
              <a:ext uri="{FF2B5EF4-FFF2-40B4-BE49-F238E27FC236}">
                <a16:creationId xmlns:a16="http://schemas.microsoft.com/office/drawing/2014/main" id="{CAA802A7-5F95-F642-9BC0-8343CEB601DF}"/>
              </a:ext>
            </a:extLst>
          </p:cNvPr>
          <p:cNvSpPr/>
          <p:nvPr/>
        </p:nvSpPr>
        <p:spPr>
          <a:xfrm>
            <a:off x="9038148" y="436154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C92D49B-C3A5-8D45-AE9D-82C1C89C445F}"/>
              </a:ext>
            </a:extLst>
          </p:cNvPr>
          <p:cNvSpPr/>
          <p:nvPr/>
        </p:nvSpPr>
        <p:spPr>
          <a:xfrm>
            <a:off x="8830929" y="4463127"/>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82AC333-1846-F94A-8966-45C864B9BE5A}"/>
              </a:ext>
            </a:extLst>
          </p:cNvPr>
          <p:cNvSpPr/>
          <p:nvPr/>
        </p:nvSpPr>
        <p:spPr>
          <a:xfrm>
            <a:off x="9251306" y="404019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265C502-A976-C94A-9832-394682E246AE}"/>
              </a:ext>
            </a:extLst>
          </p:cNvPr>
          <p:cNvSpPr/>
          <p:nvPr/>
        </p:nvSpPr>
        <p:spPr>
          <a:xfrm>
            <a:off x="8694563" y="432830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E41F77E-7AC5-8947-A416-9FE3D3241473}"/>
              </a:ext>
            </a:extLst>
          </p:cNvPr>
          <p:cNvSpPr/>
          <p:nvPr/>
        </p:nvSpPr>
        <p:spPr>
          <a:xfrm>
            <a:off x="9546961" y="372347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7B39098-D94A-A944-9EDF-C1E6F3903B15}"/>
              </a:ext>
            </a:extLst>
          </p:cNvPr>
          <p:cNvSpPr/>
          <p:nvPr/>
        </p:nvSpPr>
        <p:spPr>
          <a:xfrm>
            <a:off x="9726133" y="402508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30AB2FB-ACAA-0749-9A2A-53D80BC518D3}"/>
              </a:ext>
            </a:extLst>
          </p:cNvPr>
          <p:cNvSpPr/>
          <p:nvPr/>
        </p:nvSpPr>
        <p:spPr>
          <a:xfrm>
            <a:off x="9438961" y="407908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CDE8EB9-315B-D94B-BF40-51890D3FF57D}"/>
              </a:ext>
            </a:extLst>
          </p:cNvPr>
          <p:cNvSpPr/>
          <p:nvPr/>
        </p:nvSpPr>
        <p:spPr>
          <a:xfrm>
            <a:off x="9086303" y="463416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1C79DD7-E14F-A54E-B2DB-7201BD7323C5}"/>
              </a:ext>
            </a:extLst>
          </p:cNvPr>
          <p:cNvSpPr/>
          <p:nvPr/>
        </p:nvSpPr>
        <p:spPr>
          <a:xfrm>
            <a:off x="7603682" y="507574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7" name="Oval 16">
            <a:extLst>
              <a:ext uri="{FF2B5EF4-FFF2-40B4-BE49-F238E27FC236}">
                <a16:creationId xmlns:a16="http://schemas.microsoft.com/office/drawing/2014/main" id="{39D9FBD0-669E-3E47-9F0E-3641DEF0CDD5}"/>
              </a:ext>
            </a:extLst>
          </p:cNvPr>
          <p:cNvSpPr/>
          <p:nvPr/>
        </p:nvSpPr>
        <p:spPr>
          <a:xfrm>
            <a:off x="7821365" y="4938088"/>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8" name="Oval 17">
            <a:extLst>
              <a:ext uri="{FF2B5EF4-FFF2-40B4-BE49-F238E27FC236}">
                <a16:creationId xmlns:a16="http://schemas.microsoft.com/office/drawing/2014/main" id="{3416E0FE-29AA-554D-86A1-F5D656FADFAF}"/>
              </a:ext>
            </a:extLst>
          </p:cNvPr>
          <p:cNvSpPr/>
          <p:nvPr/>
        </p:nvSpPr>
        <p:spPr>
          <a:xfrm>
            <a:off x="7657682" y="5322412"/>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9" name="Oval 18">
            <a:extLst>
              <a:ext uri="{FF2B5EF4-FFF2-40B4-BE49-F238E27FC236}">
                <a16:creationId xmlns:a16="http://schemas.microsoft.com/office/drawing/2014/main" id="{B7BF5E00-1FE6-8E41-8D7A-C13D40D54F2C}"/>
              </a:ext>
            </a:extLst>
          </p:cNvPr>
          <p:cNvSpPr/>
          <p:nvPr/>
        </p:nvSpPr>
        <p:spPr>
          <a:xfrm>
            <a:off x="8367485" y="482685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0" name="Oval 19">
            <a:extLst>
              <a:ext uri="{FF2B5EF4-FFF2-40B4-BE49-F238E27FC236}">
                <a16:creationId xmlns:a16="http://schemas.microsoft.com/office/drawing/2014/main" id="{C5383D47-758F-C747-AE6E-2E0951D9BF84}"/>
              </a:ext>
            </a:extLst>
          </p:cNvPr>
          <p:cNvSpPr/>
          <p:nvPr/>
        </p:nvSpPr>
        <p:spPr>
          <a:xfrm>
            <a:off x="8600686" y="4885563"/>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1" name="Oval 20">
            <a:extLst>
              <a:ext uri="{FF2B5EF4-FFF2-40B4-BE49-F238E27FC236}">
                <a16:creationId xmlns:a16="http://schemas.microsoft.com/office/drawing/2014/main" id="{3C0DCA75-51BF-2C4F-AB52-648B8BA5CD38}"/>
              </a:ext>
            </a:extLst>
          </p:cNvPr>
          <p:cNvSpPr/>
          <p:nvPr/>
        </p:nvSpPr>
        <p:spPr>
          <a:xfrm>
            <a:off x="8182053" y="469540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2" name="Oval 21">
            <a:extLst>
              <a:ext uri="{FF2B5EF4-FFF2-40B4-BE49-F238E27FC236}">
                <a16:creationId xmlns:a16="http://schemas.microsoft.com/office/drawing/2014/main" id="{69EB4038-2CF4-1A4C-9CE3-B393CFA809E3}"/>
              </a:ext>
            </a:extLst>
          </p:cNvPr>
          <p:cNvSpPr/>
          <p:nvPr/>
        </p:nvSpPr>
        <p:spPr>
          <a:xfrm>
            <a:off x="8111941" y="507574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3" name="Oval 22">
            <a:extLst>
              <a:ext uri="{FF2B5EF4-FFF2-40B4-BE49-F238E27FC236}">
                <a16:creationId xmlns:a16="http://schemas.microsoft.com/office/drawing/2014/main" id="{BBF2E106-92BA-9C49-935A-A708A0CBC029}"/>
              </a:ext>
            </a:extLst>
          </p:cNvPr>
          <p:cNvSpPr/>
          <p:nvPr/>
        </p:nvSpPr>
        <p:spPr>
          <a:xfrm>
            <a:off x="7878741" y="513681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4" name="Oval 23">
            <a:extLst>
              <a:ext uri="{FF2B5EF4-FFF2-40B4-BE49-F238E27FC236}">
                <a16:creationId xmlns:a16="http://schemas.microsoft.com/office/drawing/2014/main" id="{736EEC3B-ED58-3043-B82A-EFABF2115A68}"/>
              </a:ext>
            </a:extLst>
          </p:cNvPr>
          <p:cNvSpPr/>
          <p:nvPr/>
        </p:nvSpPr>
        <p:spPr>
          <a:xfrm>
            <a:off x="8467674" y="465320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5" name="Rectangle 34">
            <a:extLst>
              <a:ext uri="{FF2B5EF4-FFF2-40B4-BE49-F238E27FC236}">
                <a16:creationId xmlns:a16="http://schemas.microsoft.com/office/drawing/2014/main" id="{41F0032B-39A6-B541-89B3-5FD408DBF923}"/>
              </a:ext>
            </a:extLst>
          </p:cNvPr>
          <p:cNvSpPr/>
          <p:nvPr/>
        </p:nvSpPr>
        <p:spPr>
          <a:xfrm>
            <a:off x="6846499" y="3029149"/>
            <a:ext cx="38504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x</a:t>
            </a:r>
            <a:r>
              <a:rPr lang="en-US" baseline="-25000" dirty="0">
                <a:ln w="0"/>
                <a:effectLst>
                  <a:outerShdw blurRad="38100" dist="19050" dir="2700000" algn="tl" rotWithShape="0">
                    <a:schemeClr val="dk1">
                      <a:alpha val="40000"/>
                    </a:schemeClr>
                  </a:outerShdw>
                </a:effectLst>
              </a:rPr>
              <a:t>2</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36" name="Oval 35">
            <a:extLst>
              <a:ext uri="{FF2B5EF4-FFF2-40B4-BE49-F238E27FC236}">
                <a16:creationId xmlns:a16="http://schemas.microsoft.com/office/drawing/2014/main" id="{812B3F95-C099-8C47-8D49-09599363EDC6}"/>
              </a:ext>
            </a:extLst>
          </p:cNvPr>
          <p:cNvSpPr/>
          <p:nvPr/>
        </p:nvSpPr>
        <p:spPr>
          <a:xfrm>
            <a:off x="7756082" y="401266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7" name="Oval 36">
            <a:extLst>
              <a:ext uri="{FF2B5EF4-FFF2-40B4-BE49-F238E27FC236}">
                <a16:creationId xmlns:a16="http://schemas.microsoft.com/office/drawing/2014/main" id="{D84C21C7-66DF-8F4B-92F8-DC57944216D5}"/>
              </a:ext>
            </a:extLst>
          </p:cNvPr>
          <p:cNvSpPr/>
          <p:nvPr/>
        </p:nvSpPr>
        <p:spPr>
          <a:xfrm>
            <a:off x="7973765" y="3875007"/>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8" name="Oval 37">
            <a:extLst>
              <a:ext uri="{FF2B5EF4-FFF2-40B4-BE49-F238E27FC236}">
                <a16:creationId xmlns:a16="http://schemas.microsoft.com/office/drawing/2014/main" id="{BB104375-5948-2A46-B61D-D726C7E1DD4E}"/>
              </a:ext>
            </a:extLst>
          </p:cNvPr>
          <p:cNvSpPr/>
          <p:nvPr/>
        </p:nvSpPr>
        <p:spPr>
          <a:xfrm>
            <a:off x="7810082" y="425933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9" name="Oval 38">
            <a:extLst>
              <a:ext uri="{FF2B5EF4-FFF2-40B4-BE49-F238E27FC236}">
                <a16:creationId xmlns:a16="http://schemas.microsoft.com/office/drawing/2014/main" id="{B4C179BF-4737-1A4C-9BC8-725DC4A303A1}"/>
              </a:ext>
            </a:extLst>
          </p:cNvPr>
          <p:cNvSpPr/>
          <p:nvPr/>
        </p:nvSpPr>
        <p:spPr>
          <a:xfrm>
            <a:off x="8519885" y="3763778"/>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0" name="Oval 39">
            <a:extLst>
              <a:ext uri="{FF2B5EF4-FFF2-40B4-BE49-F238E27FC236}">
                <a16:creationId xmlns:a16="http://schemas.microsoft.com/office/drawing/2014/main" id="{D74F3F2B-B6B7-B04C-BF3D-E718287C4918}"/>
              </a:ext>
            </a:extLst>
          </p:cNvPr>
          <p:cNvSpPr/>
          <p:nvPr/>
        </p:nvSpPr>
        <p:spPr>
          <a:xfrm>
            <a:off x="8334453" y="3632325"/>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1" name="Oval 40">
            <a:extLst>
              <a:ext uri="{FF2B5EF4-FFF2-40B4-BE49-F238E27FC236}">
                <a16:creationId xmlns:a16="http://schemas.microsoft.com/office/drawing/2014/main" id="{F173E4FC-22AB-9D4E-9D76-B55F826B1368}"/>
              </a:ext>
            </a:extLst>
          </p:cNvPr>
          <p:cNvSpPr/>
          <p:nvPr/>
        </p:nvSpPr>
        <p:spPr>
          <a:xfrm>
            <a:off x="8264341" y="4012660"/>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2" name="Oval 41">
            <a:extLst>
              <a:ext uri="{FF2B5EF4-FFF2-40B4-BE49-F238E27FC236}">
                <a16:creationId xmlns:a16="http://schemas.microsoft.com/office/drawing/2014/main" id="{10DCE01D-10EC-5647-9519-A75ED4B10610}"/>
              </a:ext>
            </a:extLst>
          </p:cNvPr>
          <p:cNvSpPr/>
          <p:nvPr/>
        </p:nvSpPr>
        <p:spPr>
          <a:xfrm>
            <a:off x="8031141" y="4073738"/>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3" name="Oval 42">
            <a:extLst>
              <a:ext uri="{FF2B5EF4-FFF2-40B4-BE49-F238E27FC236}">
                <a16:creationId xmlns:a16="http://schemas.microsoft.com/office/drawing/2014/main" id="{5DF345D6-5F01-BE42-8CB5-3CC467123FE9}"/>
              </a:ext>
            </a:extLst>
          </p:cNvPr>
          <p:cNvSpPr/>
          <p:nvPr/>
        </p:nvSpPr>
        <p:spPr>
          <a:xfrm>
            <a:off x="7756082" y="522814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4" name="Oval 43">
            <a:extLst>
              <a:ext uri="{FF2B5EF4-FFF2-40B4-BE49-F238E27FC236}">
                <a16:creationId xmlns:a16="http://schemas.microsoft.com/office/drawing/2014/main" id="{442E548D-685D-0D41-A3AE-FAFE63A653C7}"/>
              </a:ext>
            </a:extLst>
          </p:cNvPr>
          <p:cNvSpPr/>
          <p:nvPr/>
        </p:nvSpPr>
        <p:spPr>
          <a:xfrm>
            <a:off x="7973765" y="5090488"/>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5" name="Oval 44">
            <a:extLst>
              <a:ext uri="{FF2B5EF4-FFF2-40B4-BE49-F238E27FC236}">
                <a16:creationId xmlns:a16="http://schemas.microsoft.com/office/drawing/2014/main" id="{8718E060-67F1-C542-8030-CE535CE73FDD}"/>
              </a:ext>
            </a:extLst>
          </p:cNvPr>
          <p:cNvSpPr/>
          <p:nvPr/>
        </p:nvSpPr>
        <p:spPr>
          <a:xfrm>
            <a:off x="7810082" y="5474812"/>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6" name="Oval 45">
            <a:extLst>
              <a:ext uri="{FF2B5EF4-FFF2-40B4-BE49-F238E27FC236}">
                <a16:creationId xmlns:a16="http://schemas.microsoft.com/office/drawing/2014/main" id="{BA747109-0F57-E14E-850E-1F7E12F6CBAF}"/>
              </a:ext>
            </a:extLst>
          </p:cNvPr>
          <p:cNvSpPr/>
          <p:nvPr/>
        </p:nvSpPr>
        <p:spPr>
          <a:xfrm>
            <a:off x="8519885" y="497925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7" name="Oval 46">
            <a:extLst>
              <a:ext uri="{FF2B5EF4-FFF2-40B4-BE49-F238E27FC236}">
                <a16:creationId xmlns:a16="http://schemas.microsoft.com/office/drawing/2014/main" id="{433D9598-BC6C-A74D-A8F5-A639E99672E1}"/>
              </a:ext>
            </a:extLst>
          </p:cNvPr>
          <p:cNvSpPr/>
          <p:nvPr/>
        </p:nvSpPr>
        <p:spPr>
          <a:xfrm>
            <a:off x="8334453" y="484780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8" name="Oval 47">
            <a:extLst>
              <a:ext uri="{FF2B5EF4-FFF2-40B4-BE49-F238E27FC236}">
                <a16:creationId xmlns:a16="http://schemas.microsoft.com/office/drawing/2014/main" id="{A795F536-8CC9-494C-9D37-5B03FAAE0888}"/>
              </a:ext>
            </a:extLst>
          </p:cNvPr>
          <p:cNvSpPr/>
          <p:nvPr/>
        </p:nvSpPr>
        <p:spPr>
          <a:xfrm>
            <a:off x="8264341" y="5228141"/>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49" name="Oval 48">
            <a:extLst>
              <a:ext uri="{FF2B5EF4-FFF2-40B4-BE49-F238E27FC236}">
                <a16:creationId xmlns:a16="http://schemas.microsoft.com/office/drawing/2014/main" id="{8F70A1DB-A806-6B49-BFD6-ABC4A919C531}"/>
              </a:ext>
            </a:extLst>
          </p:cNvPr>
          <p:cNvSpPr/>
          <p:nvPr/>
        </p:nvSpPr>
        <p:spPr>
          <a:xfrm>
            <a:off x="8031141" y="528921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0" name="Oval 49">
            <a:extLst>
              <a:ext uri="{FF2B5EF4-FFF2-40B4-BE49-F238E27FC236}">
                <a16:creationId xmlns:a16="http://schemas.microsoft.com/office/drawing/2014/main" id="{EB8397E0-4654-8341-AD71-64853A453B81}"/>
              </a:ext>
            </a:extLst>
          </p:cNvPr>
          <p:cNvSpPr/>
          <p:nvPr/>
        </p:nvSpPr>
        <p:spPr>
          <a:xfrm>
            <a:off x="9023604" y="5235578"/>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1" name="Oval 50">
            <a:extLst>
              <a:ext uri="{FF2B5EF4-FFF2-40B4-BE49-F238E27FC236}">
                <a16:creationId xmlns:a16="http://schemas.microsoft.com/office/drawing/2014/main" id="{1EA28F8B-7F80-EF42-9125-817C966BA5FF}"/>
              </a:ext>
            </a:extLst>
          </p:cNvPr>
          <p:cNvSpPr/>
          <p:nvPr/>
        </p:nvSpPr>
        <p:spPr>
          <a:xfrm>
            <a:off x="9241287" y="5097925"/>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2" name="Oval 51">
            <a:extLst>
              <a:ext uri="{FF2B5EF4-FFF2-40B4-BE49-F238E27FC236}">
                <a16:creationId xmlns:a16="http://schemas.microsoft.com/office/drawing/2014/main" id="{FF771810-0EA4-F845-939F-2DA10D9ED132}"/>
              </a:ext>
            </a:extLst>
          </p:cNvPr>
          <p:cNvSpPr/>
          <p:nvPr/>
        </p:nvSpPr>
        <p:spPr>
          <a:xfrm>
            <a:off x="9077604" y="5482249"/>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3" name="Oval 52">
            <a:extLst>
              <a:ext uri="{FF2B5EF4-FFF2-40B4-BE49-F238E27FC236}">
                <a16:creationId xmlns:a16="http://schemas.microsoft.com/office/drawing/2014/main" id="{AE6419CA-BC7D-A24B-8FBD-55133AB991D7}"/>
              </a:ext>
            </a:extLst>
          </p:cNvPr>
          <p:cNvSpPr/>
          <p:nvPr/>
        </p:nvSpPr>
        <p:spPr>
          <a:xfrm>
            <a:off x="9787407" y="498669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4" name="Oval 53">
            <a:extLst>
              <a:ext uri="{FF2B5EF4-FFF2-40B4-BE49-F238E27FC236}">
                <a16:creationId xmlns:a16="http://schemas.microsoft.com/office/drawing/2014/main" id="{96D25477-5C3D-7945-99B0-9C78639C6104}"/>
              </a:ext>
            </a:extLst>
          </p:cNvPr>
          <p:cNvSpPr/>
          <p:nvPr/>
        </p:nvSpPr>
        <p:spPr>
          <a:xfrm>
            <a:off x="9601975" y="4855243"/>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5" name="Oval 54">
            <a:extLst>
              <a:ext uri="{FF2B5EF4-FFF2-40B4-BE49-F238E27FC236}">
                <a16:creationId xmlns:a16="http://schemas.microsoft.com/office/drawing/2014/main" id="{539D9309-FE06-AF4C-A943-8994B5324EC4}"/>
              </a:ext>
            </a:extLst>
          </p:cNvPr>
          <p:cNvSpPr/>
          <p:nvPr/>
        </p:nvSpPr>
        <p:spPr>
          <a:xfrm>
            <a:off x="9531863" y="5235578"/>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6" name="Oval 55">
            <a:extLst>
              <a:ext uri="{FF2B5EF4-FFF2-40B4-BE49-F238E27FC236}">
                <a16:creationId xmlns:a16="http://schemas.microsoft.com/office/drawing/2014/main" id="{EFE5477C-04BE-F74D-B928-BE5898971405}"/>
              </a:ext>
            </a:extLst>
          </p:cNvPr>
          <p:cNvSpPr/>
          <p:nvPr/>
        </p:nvSpPr>
        <p:spPr>
          <a:xfrm>
            <a:off x="9298663" y="5296656"/>
            <a:ext cx="90000" cy="90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cxnSp>
        <p:nvCxnSpPr>
          <p:cNvPr id="57" name="Straight Connector 56">
            <a:extLst>
              <a:ext uri="{FF2B5EF4-FFF2-40B4-BE49-F238E27FC236}">
                <a16:creationId xmlns:a16="http://schemas.microsoft.com/office/drawing/2014/main" id="{2F730756-85CE-0E48-97B9-C2C1A1B63424}"/>
              </a:ext>
            </a:extLst>
          </p:cNvPr>
          <p:cNvCxnSpPr>
            <a:cxnSpLocks/>
          </p:cNvCxnSpPr>
          <p:nvPr/>
        </p:nvCxnSpPr>
        <p:spPr>
          <a:xfrm>
            <a:off x="8354341" y="4574637"/>
            <a:ext cx="0" cy="1102497"/>
          </a:xfrm>
          <a:prstGeom prst="line">
            <a:avLst/>
          </a:prstGeom>
          <a:ln w="15875">
            <a:solidFill>
              <a:srgbClr val="E73A1C"/>
            </a:solidFill>
            <a:prstDash val="lgDash"/>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EE77304-742C-A14A-AC71-052C12B40239}"/>
              </a:ext>
            </a:extLst>
          </p:cNvPr>
          <p:cNvCxnSpPr>
            <a:cxnSpLocks/>
          </p:cNvCxnSpPr>
          <p:nvPr/>
        </p:nvCxnSpPr>
        <p:spPr>
          <a:xfrm>
            <a:off x="9009574" y="4573451"/>
            <a:ext cx="0" cy="1099137"/>
          </a:xfrm>
          <a:prstGeom prst="line">
            <a:avLst/>
          </a:prstGeom>
          <a:ln w="15875">
            <a:solidFill>
              <a:srgbClr val="E73A1C"/>
            </a:solidFill>
            <a:prstDash val="lgDash"/>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D4367D7-7C02-9949-B162-6CB0751850B9}"/>
              </a:ext>
            </a:extLst>
          </p:cNvPr>
          <p:cNvCxnSpPr>
            <a:cxnSpLocks/>
          </p:cNvCxnSpPr>
          <p:nvPr/>
        </p:nvCxnSpPr>
        <p:spPr>
          <a:xfrm flipH="1">
            <a:off x="7059216" y="4582238"/>
            <a:ext cx="3010335" cy="2364"/>
          </a:xfrm>
          <a:prstGeom prst="line">
            <a:avLst/>
          </a:prstGeom>
          <a:ln w="15875">
            <a:solidFill>
              <a:srgbClr val="E73A1C"/>
            </a:solidFill>
            <a:prstDash val="lgDash"/>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0BE2D02-C997-684F-A04A-D842E4B8CF1C}"/>
              </a:ext>
            </a:extLst>
          </p:cNvPr>
          <p:cNvCxnSpPr>
            <a:cxnSpLocks/>
          </p:cNvCxnSpPr>
          <p:nvPr/>
        </p:nvCxnSpPr>
        <p:spPr>
          <a:xfrm>
            <a:off x="8655198" y="3473555"/>
            <a:ext cx="0" cy="1102497"/>
          </a:xfrm>
          <a:prstGeom prst="line">
            <a:avLst/>
          </a:prstGeom>
          <a:ln w="15875">
            <a:solidFill>
              <a:srgbClr val="E73A1C"/>
            </a:solidFill>
            <a:prstDash val="lgDash"/>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8BAED131-A7CB-EC4A-AB93-899546A7438A}"/>
              </a:ext>
            </a:extLst>
          </p:cNvPr>
          <p:cNvCxnSpPr>
            <a:cxnSpLocks/>
          </p:cNvCxnSpPr>
          <p:nvPr/>
        </p:nvCxnSpPr>
        <p:spPr>
          <a:xfrm flipV="1">
            <a:off x="10069551" y="3515235"/>
            <a:ext cx="1" cy="2187373"/>
          </a:xfrm>
          <a:prstGeom prst="line">
            <a:avLst/>
          </a:prstGeom>
          <a:ln w="15875">
            <a:solidFill>
              <a:srgbClr val="E73A1C"/>
            </a:solidFill>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471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27A4F0-61B5-F149-A7CE-EAF0F52E3693}"/>
              </a:ext>
            </a:extLst>
          </p:cNvPr>
          <p:cNvSpPr>
            <a:spLocks noGrp="1"/>
          </p:cNvSpPr>
          <p:nvPr>
            <p:ph type="body" sz="quarter" idx="10"/>
          </p:nvPr>
        </p:nvSpPr>
        <p:spPr/>
        <p:txBody>
          <a:bodyPr/>
          <a:lstStyle/>
          <a:p>
            <a:r>
              <a:rPr lang="zh-TW" altLang="en-US" dirty="0"/>
              <a:t>決策樹總結</a:t>
            </a:r>
            <a:endParaRPr lang="en-TW" dirty="0"/>
          </a:p>
        </p:txBody>
      </p:sp>
      <p:sp>
        <p:nvSpPr>
          <p:cNvPr id="4" name="Rectangle 3">
            <a:extLst>
              <a:ext uri="{FF2B5EF4-FFF2-40B4-BE49-F238E27FC236}">
                <a16:creationId xmlns:a16="http://schemas.microsoft.com/office/drawing/2014/main" id="{6C85F3D8-1E04-684A-A2FF-6BDAFD0F8A4A}"/>
              </a:ext>
            </a:extLst>
          </p:cNvPr>
          <p:cNvSpPr/>
          <p:nvPr/>
        </p:nvSpPr>
        <p:spPr>
          <a:xfrm>
            <a:off x="992875" y="1310489"/>
            <a:ext cx="6096000" cy="1379801"/>
          </a:xfrm>
          <a:prstGeom prst="rect">
            <a:avLst/>
          </a:prstGeom>
        </p:spPr>
        <p:txBody>
          <a:bodyPr>
            <a:spAutoFit/>
          </a:bodyPr>
          <a:lstStyle/>
          <a:p>
            <a:pPr marL="285750" indent="-285750">
              <a:lnSpc>
                <a:spcPct val="150000"/>
              </a:lnSpc>
              <a:buFont typeface="Arial" panose="020B0604020202020204" pitchFamily="34" charset="0"/>
              <a:buChar char="•"/>
            </a:pPr>
            <a:r>
              <a:rPr lang="zh-TW" altLang="en-US" sz="2000" kern="0" dirty="0">
                <a:solidFill>
                  <a:srgbClr val="595959"/>
                </a:solidFill>
                <a:cs typeface="Arial"/>
              </a:rPr>
              <a:t>決策樹透過所有特徵與對應的值將資料切分</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zh-TW" altLang="en-US" sz="2000" kern="0" dirty="0">
                <a:solidFill>
                  <a:srgbClr val="595959"/>
                </a:solidFill>
                <a:cs typeface="Arial"/>
              </a:rPr>
              <a:t>樹的深度越深，過度擬合機率越高</a:t>
            </a:r>
          </a:p>
          <a:p>
            <a:pPr>
              <a:lnSpc>
                <a:spcPct val="150000"/>
              </a:lnSpc>
            </a:pPr>
            <a:endParaRPr lang="zh-TW" altLang="en-US" dirty="0"/>
          </a:p>
        </p:txBody>
      </p:sp>
      <p:pic>
        <p:nvPicPr>
          <p:cNvPr id="2050" name="Picture 2" descr="Free Texture - Trees - luGher Texture Library | Ağaç, Dokular, Autocad">
            <a:extLst>
              <a:ext uri="{FF2B5EF4-FFF2-40B4-BE49-F238E27FC236}">
                <a16:creationId xmlns:a16="http://schemas.microsoft.com/office/drawing/2014/main" id="{8A216D60-B14B-584B-B9E3-88C8E24525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4043" y="3016404"/>
            <a:ext cx="1355455" cy="211851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ransparent Forest Png - Forest Trees Png, Png Download - kindpng">
            <a:extLst>
              <a:ext uri="{FF2B5EF4-FFF2-40B4-BE49-F238E27FC236}">
                <a16:creationId xmlns:a16="http://schemas.microsoft.com/office/drawing/2014/main" id="{5B13366B-99D5-9346-94EC-E5B9C1AF8BE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07" b="89985" l="5000" r="90000">
                        <a14:foregroundMark x1="5814" y1="67643" x2="5814" y2="67643"/>
                        <a14:foregroundMark x1="5000" y1="66102" x2="7558" y2="65794"/>
                      </a14:backgroundRemoval>
                    </a14:imgEffect>
                  </a14:imgLayer>
                </a14:imgProps>
              </a:ext>
              <a:ext uri="{28A0092B-C50C-407E-A947-70E740481C1C}">
                <a14:useLocalDpi xmlns:a14="http://schemas.microsoft.com/office/drawing/2010/main" val="0"/>
              </a:ext>
            </a:extLst>
          </a:blip>
          <a:srcRect/>
          <a:stretch>
            <a:fillRect/>
          </a:stretch>
        </p:blipFill>
        <p:spPr bwMode="auto">
          <a:xfrm>
            <a:off x="6293869" y="2601029"/>
            <a:ext cx="3904088" cy="2946482"/>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91BDB99C-1B94-4A4C-8742-4C5F8AE6D484}"/>
              </a:ext>
            </a:extLst>
          </p:cNvPr>
          <p:cNvSpPr/>
          <p:nvPr/>
        </p:nvSpPr>
        <p:spPr>
          <a:xfrm>
            <a:off x="2219093" y="5341434"/>
            <a:ext cx="802887" cy="37914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200" dirty="0">
                <a:latin typeface="微软雅黑" panose="020B0503020204020204" pitchFamily="34" charset="-122"/>
                <a:ea typeface="微软雅黑" panose="020B0503020204020204" pitchFamily="34" charset="-122"/>
              </a:rPr>
              <a:t>樹</a:t>
            </a:r>
          </a:p>
        </p:txBody>
      </p:sp>
      <p:sp>
        <p:nvSpPr>
          <p:cNvPr id="10" name="Rounded Rectangle 9">
            <a:extLst>
              <a:ext uri="{FF2B5EF4-FFF2-40B4-BE49-F238E27FC236}">
                <a16:creationId xmlns:a16="http://schemas.microsoft.com/office/drawing/2014/main" id="{B905CDB7-E496-8445-B3F0-8ACDB900A50B}"/>
              </a:ext>
            </a:extLst>
          </p:cNvPr>
          <p:cNvSpPr/>
          <p:nvPr/>
        </p:nvSpPr>
        <p:spPr>
          <a:xfrm>
            <a:off x="7844469" y="5357940"/>
            <a:ext cx="802887" cy="37914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TW" sz="1200" dirty="0">
                <a:latin typeface="微软雅黑" panose="020B0503020204020204" pitchFamily="34" charset="-122"/>
                <a:ea typeface="微软雅黑" panose="020B0503020204020204" pitchFamily="34" charset="-122"/>
              </a:rPr>
              <a:t>森林</a:t>
            </a:r>
          </a:p>
        </p:txBody>
      </p:sp>
    </p:spTree>
    <p:extLst>
      <p:ext uri="{BB962C8B-B14F-4D97-AF65-F5344CB8AC3E}">
        <p14:creationId xmlns:p14="http://schemas.microsoft.com/office/powerpoint/2010/main" val="3419325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2</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zh-CN" altLang="en-US" sz="4000" dirty="0"/>
              <a:t>決策樹</a:t>
            </a:r>
            <a:r>
              <a:rPr lang="en-US" altLang="zh-CN" sz="4000" dirty="0"/>
              <a:t> </a:t>
            </a:r>
            <a:r>
              <a:rPr lang="en-US" altLang="zh-CN" sz="3200" dirty="0"/>
              <a:t>(</a:t>
            </a:r>
            <a:r>
              <a:rPr lang="zh-TW" altLang="en-US" sz="3200" dirty="0"/>
              <a:t>迴歸器</a:t>
            </a:r>
            <a:r>
              <a:rPr lang="en-US" altLang="zh-TW" sz="3200" dirty="0"/>
              <a:t>)</a:t>
            </a:r>
          </a:p>
          <a:p>
            <a:r>
              <a:rPr lang="zh-CN" altLang="en-US" sz="3200" kern="0" dirty="0"/>
              <a:t>程式實作</a:t>
            </a:r>
          </a:p>
        </p:txBody>
      </p:sp>
    </p:spTree>
    <p:extLst>
      <p:ext uri="{BB962C8B-B14F-4D97-AF65-F5344CB8AC3E}">
        <p14:creationId xmlns:p14="http://schemas.microsoft.com/office/powerpoint/2010/main" val="418932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7112</TotalTime>
  <Words>897</Words>
  <Application>Microsoft Macintosh PowerPoint</Application>
  <PresentationFormat>Widescreen</PresentationFormat>
  <Paragraphs>120</Paragraphs>
  <Slides>14</Slides>
  <Notes>12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14</vt:i4>
      </vt:variant>
    </vt:vector>
  </HeadingPairs>
  <TitlesOfParts>
    <vt:vector size="29" baseType="lpstr">
      <vt:lpstr>等线</vt:lpstr>
      <vt:lpstr>inherit</vt:lpstr>
      <vt:lpstr>Lato</vt:lpstr>
      <vt:lpstr>微软雅黑</vt:lpstr>
      <vt:lpstr>PingFang TC</vt:lpstr>
      <vt:lpstr>Segoe UI Light</vt:lpstr>
      <vt:lpstr>Toppan Bunkyu Midashi Gothic Ex</vt:lpstr>
      <vt:lpstr>Arial</vt:lpstr>
      <vt:lpstr>Calibri</vt:lpstr>
      <vt:lpstr>Cambria Math</vt:lpstr>
      <vt:lpstr>Century Gothic</vt:lpstr>
      <vt:lpstr>Helvetica Neue</vt:lpstr>
      <vt:lpstr>Helvetica Neue Bold Condensed</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344</cp:revision>
  <dcterms:created xsi:type="dcterms:W3CDTF">2015-08-18T02:51:41Z</dcterms:created>
  <dcterms:modified xsi:type="dcterms:W3CDTF">2020-09-09T14:22:37Z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